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4" r:id="rId2"/>
    <p:sldMasterId id="2147483666" r:id="rId3"/>
    <p:sldMasterId id="2147483678" r:id="rId4"/>
  </p:sldMasterIdLst>
  <p:notesMasterIdLst>
    <p:notesMasterId r:id="rId30"/>
  </p:notesMasterIdLst>
  <p:handoutMasterIdLst>
    <p:handoutMasterId r:id="rId31"/>
  </p:handoutMasterIdLst>
  <p:sldIdLst>
    <p:sldId id="264" r:id="rId5"/>
    <p:sldId id="263" r:id="rId6"/>
    <p:sldId id="268" r:id="rId7"/>
    <p:sldId id="269" r:id="rId8"/>
    <p:sldId id="290" r:id="rId9"/>
    <p:sldId id="291" r:id="rId10"/>
    <p:sldId id="271" r:id="rId11"/>
    <p:sldId id="270" r:id="rId12"/>
    <p:sldId id="288" r:id="rId13"/>
    <p:sldId id="289" r:id="rId14"/>
    <p:sldId id="272" r:id="rId15"/>
    <p:sldId id="273" r:id="rId16"/>
    <p:sldId id="275" r:id="rId17"/>
    <p:sldId id="276" r:id="rId18"/>
    <p:sldId id="278" r:id="rId19"/>
    <p:sldId id="279" r:id="rId20"/>
    <p:sldId id="280" r:id="rId21"/>
    <p:sldId id="281" r:id="rId22"/>
    <p:sldId id="274" r:id="rId23"/>
    <p:sldId id="283" r:id="rId24"/>
    <p:sldId id="284" r:id="rId25"/>
    <p:sldId id="285" r:id="rId26"/>
    <p:sldId id="286" r:id="rId27"/>
    <p:sldId id="287" r:id="rId28"/>
    <p:sldId id="282" r:id="rId29"/>
  </p:sldIdLst>
  <p:sldSz cx="7315200" cy="41148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65113" indent="9207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30229" indent="1841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096930" indent="274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462045" indent="36670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931" algn="l" defTabSz="45718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119" algn="l" defTabSz="45718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304" algn="l" defTabSz="45718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492" algn="l" defTabSz="457187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0AD8A"/>
    <a:srgbClr val="494834"/>
    <a:srgbClr val="483225"/>
    <a:srgbClr val="81C9F0"/>
    <a:srgbClr val="000000"/>
    <a:srgbClr val="DDDDDD"/>
    <a:srgbClr val="EAEAEA"/>
    <a:srgbClr val="C12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94620" autoAdjust="0"/>
  </p:normalViewPr>
  <p:slideViewPr>
    <p:cSldViewPr>
      <p:cViewPr>
        <p:scale>
          <a:sx n="120" d="100"/>
          <a:sy n="120" d="100"/>
        </p:scale>
        <p:origin x="-672" y="-420"/>
      </p:cViewPr>
      <p:guideLst>
        <p:guide orient="horz" pos="1296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190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F02BA5-4795-994B-81D0-FA94910C4C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26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6F8D69-B00F-F44E-9B61-4DC184CA17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66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36511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73022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09693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46204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1828746" algn="l" defTabSz="36574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94494" algn="l" defTabSz="36574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60243" algn="l" defTabSz="36574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25993" algn="l" defTabSz="36574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6BAF3E-ACA0-BC47-9973-35E894746267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But let’s see what happens when we average over the images. Here, we see just the first image. Now, the first 10 images averaged; already much less noise. Now, averaged over first 100 images. And finally, over 1000 images without visible noise or bias.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Our reformulation of progressive photon mapping is more general. We can use arbitrary kernels for radiance estimation. Let’s see what happens if we use the right most kernel.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Here, we use only one thousand photons per iteration to show the kernel. Well, even in this case, after many iterations, we observe that the image sequence converges.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>
              <a:spcBef>
                <a:spcPts val="350"/>
              </a:spcBef>
            </a:pPr>
            <a:r>
              <a:rPr lang="en-US" sz="24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like stochastic PPM, our method includes stochastic effects as well. We demonstrate here depth of field and glossy surfaces.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Quality-wise, our method stands on equal foot with traditional progressive photon mapping. Here we used a global reference radius for both methods. The difference between using traditional progressive photon mapping and our method is only in the noise.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Here is a an example. This is a cornell box filled with water. At the beginning, with only 2 million photons, we only see noise.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But if we shoot enough photons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we start seeing god rays.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And eventually, after 1000 iterations and 2 billion photons, sharp caustics appear and the noise is gone.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25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006BF-5AAA-BA40-916A-BA236154628C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Here we see the results. As expected, the rendered images are noisier when the kernel radius is smaller.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eGo/S2012/PowerPoint:Keynote/S2012%20PPT:KEY/PP_Files/PP_03_Footer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eGo/S2012/PowerPoint:Keynote/S2012%20PPT:KEY/PP_Files/PP_04_Header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eGo/S2012/PowerPoint:Keynote/S2012%20PPT:KEY/PP_Files/PP_04_Header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en-US"/>
          </a:p>
        </p:txBody>
      </p:sp>
      <p:pic>
        <p:nvPicPr>
          <p:cNvPr id="5" name="PP_03_Footer.jpg" descr="/Volumes/eGo/S2012/PowerPoint:Keynote/S2012 PPT:KEY/PP_Files/PP_03_Foot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3429000"/>
            <a:ext cx="7315200" cy="5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2853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63592"/>
            <a:ext cx="2406730" cy="697230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360" y="163592"/>
            <a:ext cx="4089083" cy="3511868"/>
          </a:xfrm>
        </p:spPr>
        <p:txBody>
          <a:bodyPr/>
          <a:lstStyle>
            <a:lvl1pPr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" y="860822"/>
            <a:ext cx="2406730" cy="2814638"/>
          </a:xfrm>
        </p:spPr>
        <p:txBody>
          <a:bodyPr/>
          <a:lstStyle>
            <a:lvl1pPr marL="0" indent="0">
              <a:buNone/>
              <a:defRPr sz="600"/>
            </a:lvl1pPr>
            <a:lvl2pPr marL="205734" indent="0">
              <a:buNone/>
              <a:defRPr sz="500"/>
            </a:lvl2pPr>
            <a:lvl3pPr marL="411468" indent="0">
              <a:buNone/>
              <a:defRPr sz="500"/>
            </a:lvl3pPr>
            <a:lvl4pPr marL="617202" indent="0">
              <a:buNone/>
              <a:defRPr sz="400"/>
            </a:lvl4pPr>
            <a:lvl5pPr marL="822936" indent="0">
              <a:buNone/>
              <a:defRPr sz="400"/>
            </a:lvl5pPr>
            <a:lvl6pPr marL="1028670" indent="0">
              <a:buNone/>
              <a:defRPr sz="400"/>
            </a:lvl6pPr>
            <a:lvl7pPr marL="1234404" indent="0">
              <a:buNone/>
              <a:defRPr sz="400"/>
            </a:lvl7pPr>
            <a:lvl8pPr marL="1440138" indent="0">
              <a:buNone/>
              <a:defRPr sz="400"/>
            </a:lvl8pPr>
            <a:lvl9pPr marL="1645871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66312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751" y="2880363"/>
            <a:ext cx="4389120" cy="340043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751" y="367903"/>
            <a:ext cx="4389120" cy="2468880"/>
          </a:xfrm>
        </p:spPr>
        <p:txBody>
          <a:bodyPr/>
          <a:lstStyle>
            <a:lvl1pPr marL="0" indent="0">
              <a:buNone/>
              <a:defRPr sz="1400"/>
            </a:lvl1pPr>
            <a:lvl2pPr marL="205734" indent="0">
              <a:buNone/>
              <a:defRPr sz="1300"/>
            </a:lvl2pPr>
            <a:lvl3pPr marL="411468" indent="0">
              <a:buNone/>
              <a:defRPr sz="1100"/>
            </a:lvl3pPr>
            <a:lvl4pPr marL="617202" indent="0">
              <a:buNone/>
              <a:defRPr sz="900"/>
            </a:lvl4pPr>
            <a:lvl5pPr marL="822936" indent="0">
              <a:buNone/>
              <a:defRPr sz="900"/>
            </a:lvl5pPr>
            <a:lvl6pPr marL="1028670" indent="0">
              <a:buNone/>
              <a:defRPr sz="900"/>
            </a:lvl6pPr>
            <a:lvl7pPr marL="1234404" indent="0">
              <a:buNone/>
              <a:defRPr sz="900"/>
            </a:lvl7pPr>
            <a:lvl8pPr marL="1440138" indent="0">
              <a:buNone/>
              <a:defRPr sz="900"/>
            </a:lvl8pPr>
            <a:lvl9pPr marL="1645871" indent="0">
              <a:buNone/>
              <a:defRPr sz="9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751" y="3220402"/>
            <a:ext cx="4389120" cy="482918"/>
          </a:xfrm>
        </p:spPr>
        <p:txBody>
          <a:bodyPr/>
          <a:lstStyle>
            <a:lvl1pPr marL="0" indent="0">
              <a:buNone/>
              <a:defRPr sz="600"/>
            </a:lvl1pPr>
            <a:lvl2pPr marL="205734" indent="0">
              <a:buNone/>
              <a:defRPr sz="500"/>
            </a:lvl2pPr>
            <a:lvl3pPr marL="411468" indent="0">
              <a:buNone/>
              <a:defRPr sz="500"/>
            </a:lvl3pPr>
            <a:lvl4pPr marL="617202" indent="0">
              <a:buNone/>
              <a:defRPr sz="400"/>
            </a:lvl4pPr>
            <a:lvl5pPr marL="822936" indent="0">
              <a:buNone/>
              <a:defRPr sz="400"/>
            </a:lvl5pPr>
            <a:lvl6pPr marL="1028670" indent="0">
              <a:buNone/>
              <a:defRPr sz="400"/>
            </a:lvl6pPr>
            <a:lvl7pPr marL="1234404" indent="0">
              <a:buNone/>
              <a:defRPr sz="400"/>
            </a:lvl7pPr>
            <a:lvl8pPr marL="1440138" indent="0">
              <a:buNone/>
              <a:defRPr sz="400"/>
            </a:lvl8pPr>
            <a:lvl9pPr marL="1645871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02299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94231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71373" y="0"/>
            <a:ext cx="1705213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305" y="0"/>
            <a:ext cx="5048488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50116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278018"/>
            <a:ext cx="6217920" cy="8822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2331720"/>
            <a:ext cx="5120640" cy="1051560"/>
          </a:xfrm>
        </p:spPr>
        <p:txBody>
          <a:bodyPr/>
          <a:lstStyle>
            <a:lvl1pPr marL="0" indent="0" algn="ctr">
              <a:buNone/>
              <a:defRPr/>
            </a:lvl1pPr>
            <a:lvl2pPr marL="205736" indent="0" algn="ctr">
              <a:buNone/>
              <a:defRPr/>
            </a:lvl2pPr>
            <a:lvl3pPr marL="411472" indent="0" algn="ctr">
              <a:buNone/>
              <a:defRPr/>
            </a:lvl3pPr>
            <a:lvl4pPr marL="617208" indent="0" algn="ctr">
              <a:buNone/>
              <a:defRPr/>
            </a:lvl4pPr>
            <a:lvl5pPr marL="822944" indent="0" algn="ctr">
              <a:buNone/>
              <a:defRPr/>
            </a:lvl5pPr>
            <a:lvl6pPr marL="1028680" indent="0" algn="ctr">
              <a:buNone/>
              <a:defRPr/>
            </a:lvl6pPr>
            <a:lvl7pPr marL="1234416" indent="0" algn="ctr">
              <a:buNone/>
              <a:defRPr/>
            </a:lvl7pPr>
            <a:lvl8pPr marL="1440152" indent="0" algn="ctr">
              <a:buNone/>
              <a:defRPr/>
            </a:lvl8pPr>
            <a:lvl9pPr marL="164588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487348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062827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930" y="2643903"/>
            <a:ext cx="6217920" cy="817245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930" y="1743791"/>
            <a:ext cx="6217920" cy="900113"/>
          </a:xfrm>
        </p:spPr>
        <p:txBody>
          <a:bodyPr anchor="b"/>
          <a:lstStyle>
            <a:lvl1pPr marL="0" indent="0">
              <a:buNone/>
              <a:defRPr sz="900"/>
            </a:lvl1pPr>
            <a:lvl2pPr marL="205736" indent="0">
              <a:buNone/>
              <a:defRPr sz="800"/>
            </a:lvl2pPr>
            <a:lvl3pPr marL="411472" indent="0">
              <a:buNone/>
              <a:defRPr sz="700"/>
            </a:lvl3pPr>
            <a:lvl4pPr marL="617208" indent="0">
              <a:buNone/>
              <a:defRPr sz="600"/>
            </a:lvl4pPr>
            <a:lvl5pPr marL="822944" indent="0">
              <a:buNone/>
              <a:defRPr sz="600"/>
            </a:lvl5pPr>
            <a:lvl6pPr marL="1028680" indent="0">
              <a:buNone/>
              <a:defRPr sz="600"/>
            </a:lvl6pPr>
            <a:lvl7pPr marL="1234416" indent="0">
              <a:buNone/>
              <a:defRPr sz="600"/>
            </a:lvl7pPr>
            <a:lvl8pPr marL="1440152" indent="0">
              <a:buNone/>
              <a:defRPr sz="600"/>
            </a:lvl8pPr>
            <a:lvl9pPr marL="164588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77335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318" y="760095"/>
            <a:ext cx="3331845" cy="3354705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743" y="760095"/>
            <a:ext cx="3331845" cy="3354705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95469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65021"/>
            <a:ext cx="658368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2" y="920830"/>
            <a:ext cx="3231833" cy="384334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5736" indent="0">
              <a:buNone/>
              <a:defRPr sz="900" b="1"/>
            </a:lvl2pPr>
            <a:lvl3pPr marL="411472" indent="0">
              <a:buNone/>
              <a:defRPr sz="800" b="1"/>
            </a:lvl3pPr>
            <a:lvl4pPr marL="617208" indent="0">
              <a:buNone/>
              <a:defRPr sz="700" b="1"/>
            </a:lvl4pPr>
            <a:lvl5pPr marL="822944" indent="0">
              <a:buNone/>
              <a:defRPr sz="700" b="1"/>
            </a:lvl5pPr>
            <a:lvl6pPr marL="1028680" indent="0">
              <a:buNone/>
              <a:defRPr sz="700" b="1"/>
            </a:lvl6pPr>
            <a:lvl7pPr marL="1234416" indent="0">
              <a:buNone/>
              <a:defRPr sz="700" b="1"/>
            </a:lvl7pPr>
            <a:lvl8pPr marL="1440152" indent="0">
              <a:buNone/>
              <a:defRPr sz="700" b="1"/>
            </a:lvl8pPr>
            <a:lvl9pPr marL="1645887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2" y="1305164"/>
            <a:ext cx="3231833" cy="2370296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180" y="920830"/>
            <a:ext cx="3233261" cy="384334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5736" indent="0">
              <a:buNone/>
              <a:defRPr sz="900" b="1"/>
            </a:lvl2pPr>
            <a:lvl3pPr marL="411472" indent="0">
              <a:buNone/>
              <a:defRPr sz="800" b="1"/>
            </a:lvl3pPr>
            <a:lvl4pPr marL="617208" indent="0">
              <a:buNone/>
              <a:defRPr sz="700" b="1"/>
            </a:lvl4pPr>
            <a:lvl5pPr marL="822944" indent="0">
              <a:buNone/>
              <a:defRPr sz="700" b="1"/>
            </a:lvl5pPr>
            <a:lvl6pPr marL="1028680" indent="0">
              <a:buNone/>
              <a:defRPr sz="700" b="1"/>
            </a:lvl6pPr>
            <a:lvl7pPr marL="1234416" indent="0">
              <a:buNone/>
              <a:defRPr sz="700" b="1"/>
            </a:lvl7pPr>
            <a:lvl8pPr marL="1440152" indent="0">
              <a:buNone/>
              <a:defRPr sz="700" b="1"/>
            </a:lvl8pPr>
            <a:lvl9pPr marL="1645887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180" y="1305164"/>
            <a:ext cx="3233261" cy="2370296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02070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en-US"/>
          </a:p>
        </p:txBody>
      </p:sp>
      <p:pic>
        <p:nvPicPr>
          <p:cNvPr id="5" name="PP_04_Header.jpg" descr="/Volumes/eGo/S2012/PowerPoint:Keynote/S2012 PPT:KEY/PP_Files/PP_04_Head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7315200" cy="582930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762000"/>
            <a:ext cx="6807200" cy="3124200"/>
          </a:xfrm>
          <a:prstGeom prst="rect">
            <a:avLst/>
          </a:prstGeom>
        </p:spPr>
        <p:txBody>
          <a:bodyPr lIns="91437" tIns="45720" rIns="91437" bIns="45720"/>
          <a:lstStyle>
            <a:lvl1pPr eaLnBrk="1" hangingPunct="1">
              <a:spcBef>
                <a:spcPts val="90"/>
              </a:spcBef>
              <a:spcAft>
                <a:spcPts val="9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This subtitle is 20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Bullets are blue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Longer bullets in the form of a paragraph are harder to read if there is insufficient line spacing. This is the maximum recommended number of lines per slide (seven).</a:t>
            </a:r>
          </a:p>
          <a:p>
            <a:pPr lvl="1" eaLnBrk="1" hangingPunct="1"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1700" dirty="0" smtClean="0">
                <a:solidFill>
                  <a:schemeClr val="tx1"/>
                </a:solidFill>
                <a:effectLst/>
                <a:ea typeface="ＭＳ Ｐゴシック" pitchFamily="-112" charset="-128"/>
              </a:rPr>
              <a:t>Sub bullets look like this</a:t>
            </a:r>
            <a:endParaRPr lang="en-US" sz="18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433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454055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5976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63592"/>
            <a:ext cx="2406730" cy="697230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359" y="163592"/>
            <a:ext cx="4089083" cy="3511868"/>
          </a:xfrm>
        </p:spPr>
        <p:txBody>
          <a:bodyPr/>
          <a:lstStyle>
            <a:lvl1pPr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" y="860822"/>
            <a:ext cx="2406730" cy="2814638"/>
          </a:xfrm>
        </p:spPr>
        <p:txBody>
          <a:bodyPr/>
          <a:lstStyle>
            <a:lvl1pPr marL="0" indent="0">
              <a:buNone/>
              <a:defRPr sz="600"/>
            </a:lvl1pPr>
            <a:lvl2pPr marL="205736" indent="0">
              <a:buNone/>
              <a:defRPr sz="500"/>
            </a:lvl2pPr>
            <a:lvl3pPr marL="411472" indent="0">
              <a:buNone/>
              <a:defRPr sz="500"/>
            </a:lvl3pPr>
            <a:lvl4pPr marL="617208" indent="0">
              <a:buNone/>
              <a:defRPr sz="400"/>
            </a:lvl4pPr>
            <a:lvl5pPr marL="822944" indent="0">
              <a:buNone/>
              <a:defRPr sz="400"/>
            </a:lvl5pPr>
            <a:lvl6pPr marL="1028680" indent="0">
              <a:buNone/>
              <a:defRPr sz="400"/>
            </a:lvl6pPr>
            <a:lvl7pPr marL="1234416" indent="0">
              <a:buNone/>
              <a:defRPr sz="400"/>
            </a:lvl7pPr>
            <a:lvl8pPr marL="1440152" indent="0">
              <a:buNone/>
              <a:defRPr sz="400"/>
            </a:lvl8pPr>
            <a:lvl9pPr marL="1645887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55225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751" y="2880362"/>
            <a:ext cx="4389120" cy="340043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751" y="367903"/>
            <a:ext cx="4389120" cy="2468880"/>
          </a:xfrm>
        </p:spPr>
        <p:txBody>
          <a:bodyPr/>
          <a:lstStyle>
            <a:lvl1pPr marL="0" indent="0">
              <a:buNone/>
              <a:defRPr sz="1400"/>
            </a:lvl1pPr>
            <a:lvl2pPr marL="205736" indent="0">
              <a:buNone/>
              <a:defRPr sz="1300"/>
            </a:lvl2pPr>
            <a:lvl3pPr marL="411472" indent="0">
              <a:buNone/>
              <a:defRPr sz="1100"/>
            </a:lvl3pPr>
            <a:lvl4pPr marL="617208" indent="0">
              <a:buNone/>
              <a:defRPr sz="900"/>
            </a:lvl4pPr>
            <a:lvl5pPr marL="822944" indent="0">
              <a:buNone/>
              <a:defRPr sz="900"/>
            </a:lvl5pPr>
            <a:lvl6pPr marL="1028680" indent="0">
              <a:buNone/>
              <a:defRPr sz="900"/>
            </a:lvl6pPr>
            <a:lvl7pPr marL="1234416" indent="0">
              <a:buNone/>
              <a:defRPr sz="900"/>
            </a:lvl7pPr>
            <a:lvl8pPr marL="1440152" indent="0">
              <a:buNone/>
              <a:defRPr sz="900"/>
            </a:lvl8pPr>
            <a:lvl9pPr marL="1645887" indent="0">
              <a:buNone/>
              <a:defRPr sz="9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751" y="3220402"/>
            <a:ext cx="4389120" cy="482918"/>
          </a:xfrm>
        </p:spPr>
        <p:txBody>
          <a:bodyPr/>
          <a:lstStyle>
            <a:lvl1pPr marL="0" indent="0">
              <a:buNone/>
              <a:defRPr sz="600"/>
            </a:lvl1pPr>
            <a:lvl2pPr marL="205736" indent="0">
              <a:buNone/>
              <a:defRPr sz="500"/>
            </a:lvl2pPr>
            <a:lvl3pPr marL="411472" indent="0">
              <a:buNone/>
              <a:defRPr sz="500"/>
            </a:lvl3pPr>
            <a:lvl4pPr marL="617208" indent="0">
              <a:buNone/>
              <a:defRPr sz="400"/>
            </a:lvl4pPr>
            <a:lvl5pPr marL="822944" indent="0">
              <a:buNone/>
              <a:defRPr sz="400"/>
            </a:lvl5pPr>
            <a:lvl6pPr marL="1028680" indent="0">
              <a:buNone/>
              <a:defRPr sz="400"/>
            </a:lvl6pPr>
            <a:lvl7pPr marL="1234416" indent="0">
              <a:buNone/>
              <a:defRPr sz="400"/>
            </a:lvl7pPr>
            <a:lvl8pPr marL="1440152" indent="0">
              <a:buNone/>
              <a:defRPr sz="400"/>
            </a:lvl8pPr>
            <a:lvl9pPr marL="1645887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84721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91225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71373" y="0"/>
            <a:ext cx="1705213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305" y="0"/>
            <a:ext cx="5048488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399539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278017"/>
            <a:ext cx="6217920" cy="8822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2331720"/>
            <a:ext cx="5120640" cy="1051560"/>
          </a:xfrm>
        </p:spPr>
        <p:txBody>
          <a:bodyPr/>
          <a:lstStyle>
            <a:lvl1pPr marL="0" indent="0" algn="ctr">
              <a:buNone/>
              <a:defRPr/>
            </a:lvl1pPr>
            <a:lvl2pPr marL="205740" indent="0" algn="ctr">
              <a:buNone/>
              <a:defRPr/>
            </a:lvl2pPr>
            <a:lvl3pPr marL="411480" indent="0" algn="ctr">
              <a:buNone/>
              <a:defRPr/>
            </a:lvl3pPr>
            <a:lvl4pPr marL="617220" indent="0" algn="ctr">
              <a:buNone/>
              <a:defRPr/>
            </a:lvl4pPr>
            <a:lvl5pPr marL="822960" indent="0" algn="ctr">
              <a:buNone/>
              <a:defRPr/>
            </a:lvl5pPr>
            <a:lvl6pPr marL="1028700" indent="0" algn="ctr">
              <a:buNone/>
              <a:defRPr/>
            </a:lvl6pPr>
            <a:lvl7pPr marL="1234440" indent="0" algn="ctr">
              <a:buNone/>
              <a:defRPr/>
            </a:lvl7pPr>
            <a:lvl8pPr marL="1440180" indent="0" algn="ctr">
              <a:buNone/>
              <a:defRPr/>
            </a:lvl8pPr>
            <a:lvl9pPr marL="16459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778735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191729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930" y="2643902"/>
            <a:ext cx="6217920" cy="817245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930" y="1743789"/>
            <a:ext cx="6217920" cy="900113"/>
          </a:xfrm>
        </p:spPr>
        <p:txBody>
          <a:bodyPr anchor="b"/>
          <a:lstStyle>
            <a:lvl1pPr marL="0" indent="0">
              <a:buNone/>
              <a:defRPr sz="900"/>
            </a:lvl1pPr>
            <a:lvl2pPr marL="205740" indent="0">
              <a:buNone/>
              <a:defRPr sz="800"/>
            </a:lvl2pPr>
            <a:lvl3pPr marL="411480" indent="0">
              <a:buNone/>
              <a:defRPr sz="700"/>
            </a:lvl3pPr>
            <a:lvl4pPr marL="617220" indent="0">
              <a:buNone/>
              <a:defRPr sz="600"/>
            </a:lvl4pPr>
            <a:lvl5pPr marL="822960" indent="0">
              <a:buNone/>
              <a:defRPr sz="600"/>
            </a:lvl5pPr>
            <a:lvl6pPr marL="1028700" indent="0">
              <a:buNone/>
              <a:defRPr sz="600"/>
            </a:lvl6pPr>
            <a:lvl7pPr marL="1234440" indent="0">
              <a:buNone/>
              <a:defRPr sz="600"/>
            </a:lvl7pPr>
            <a:lvl8pPr marL="1440180" indent="0">
              <a:buNone/>
              <a:defRPr sz="600"/>
            </a:lvl8pPr>
            <a:lvl9pPr marL="164592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6133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316" y="760095"/>
            <a:ext cx="3331845" cy="3354705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741" y="760095"/>
            <a:ext cx="3331845" cy="3354705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77597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7315200" cy="411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en-US"/>
          </a:p>
        </p:txBody>
      </p:sp>
      <p:pic>
        <p:nvPicPr>
          <p:cNvPr id="6" name="PP_04_Header.jpg" descr="/Volumes/eGo/S2012/PowerPoint:Keynote/S2012 PPT:KEY/PP_Files/PP_04_Head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7315200" cy="582930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4475" y="745181"/>
            <a:ext cx="3303588" cy="3065462"/>
          </a:xfrm>
          <a:prstGeom prst="rect">
            <a:avLst/>
          </a:prstGeom>
        </p:spPr>
        <p:txBody>
          <a:bodyPr lIns="91437" tIns="45720" rIns="91437" bIns="45720">
            <a:normAutofit/>
          </a:bodyPr>
          <a:lstStyle>
            <a:lvl1pPr eaLnBrk="1" hangingPunct="1">
              <a:spcBef>
                <a:spcPts val="90"/>
              </a:spcBef>
              <a:spcAft>
                <a:spcPts val="90"/>
              </a:spcAft>
              <a:buClr>
                <a:schemeClr val="accent6"/>
              </a:buClr>
              <a:buFont typeface="Wingdings" charset="0"/>
              <a:buChar char="§"/>
              <a:defRPr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subtitle is 21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Bullets are </a:t>
            </a:r>
            <a:r>
              <a:rPr lang="en-US" sz="21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blue</a:t>
            </a:r>
            <a:endParaRPr lang="en-US" sz="21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1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slide is designed for text on the left and graphic on the right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3803653" y="762644"/>
            <a:ext cx="3305175" cy="3041650"/>
          </a:xfrm>
          <a:prstGeom prst="rect">
            <a:avLst/>
          </a:prstGeom>
        </p:spPr>
        <p:txBody>
          <a:bodyPr lIns="91437" tIns="45720" rIns="91437" bIns="45720"/>
          <a:lstStyle/>
          <a:p>
            <a:pPr eaLnBrk="1" hangingPunct="1">
              <a:buFontTx/>
              <a:buNone/>
              <a:defRPr/>
            </a:pPr>
            <a:endParaRPr lang="en-US" sz="22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5369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65021"/>
            <a:ext cx="658368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920830"/>
            <a:ext cx="3231833" cy="384334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5740" indent="0">
              <a:buNone/>
              <a:defRPr sz="900" b="1"/>
            </a:lvl2pPr>
            <a:lvl3pPr marL="411480" indent="0">
              <a:buNone/>
              <a:defRPr sz="800" b="1"/>
            </a:lvl3pPr>
            <a:lvl4pPr marL="617220" indent="0">
              <a:buNone/>
              <a:defRPr sz="700" b="1"/>
            </a:lvl4pPr>
            <a:lvl5pPr marL="822960" indent="0">
              <a:buNone/>
              <a:defRPr sz="700" b="1"/>
            </a:lvl5pPr>
            <a:lvl6pPr marL="1028700" indent="0">
              <a:buNone/>
              <a:defRPr sz="700" b="1"/>
            </a:lvl6pPr>
            <a:lvl7pPr marL="1234440" indent="0">
              <a:buNone/>
              <a:defRPr sz="700" b="1"/>
            </a:lvl7pPr>
            <a:lvl8pPr marL="1440180" indent="0">
              <a:buNone/>
              <a:defRPr sz="700" b="1"/>
            </a:lvl8pPr>
            <a:lvl9pPr marL="1645920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305164"/>
            <a:ext cx="3231833" cy="2370296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179" y="920830"/>
            <a:ext cx="3233261" cy="384334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5740" indent="0">
              <a:buNone/>
              <a:defRPr sz="900" b="1"/>
            </a:lvl2pPr>
            <a:lvl3pPr marL="411480" indent="0">
              <a:buNone/>
              <a:defRPr sz="800" b="1"/>
            </a:lvl3pPr>
            <a:lvl4pPr marL="617220" indent="0">
              <a:buNone/>
              <a:defRPr sz="700" b="1"/>
            </a:lvl4pPr>
            <a:lvl5pPr marL="822960" indent="0">
              <a:buNone/>
              <a:defRPr sz="700" b="1"/>
            </a:lvl5pPr>
            <a:lvl6pPr marL="1028700" indent="0">
              <a:buNone/>
              <a:defRPr sz="700" b="1"/>
            </a:lvl6pPr>
            <a:lvl7pPr marL="1234440" indent="0">
              <a:buNone/>
              <a:defRPr sz="700" b="1"/>
            </a:lvl7pPr>
            <a:lvl8pPr marL="1440180" indent="0">
              <a:buNone/>
              <a:defRPr sz="700" b="1"/>
            </a:lvl8pPr>
            <a:lvl9pPr marL="1645920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179" y="1305164"/>
            <a:ext cx="3233261" cy="2370296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499796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237442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7932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63592"/>
            <a:ext cx="2406730" cy="697230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357" y="163592"/>
            <a:ext cx="4089083" cy="3511868"/>
          </a:xfrm>
        </p:spPr>
        <p:txBody>
          <a:bodyPr/>
          <a:lstStyle>
            <a:lvl1pPr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" y="860822"/>
            <a:ext cx="2406730" cy="2814638"/>
          </a:xfrm>
        </p:spPr>
        <p:txBody>
          <a:bodyPr/>
          <a:lstStyle>
            <a:lvl1pPr marL="0" indent="0">
              <a:buNone/>
              <a:defRPr sz="600"/>
            </a:lvl1pPr>
            <a:lvl2pPr marL="205740" indent="0">
              <a:buNone/>
              <a:defRPr sz="500"/>
            </a:lvl2pPr>
            <a:lvl3pPr marL="411480" indent="0">
              <a:buNone/>
              <a:defRPr sz="500"/>
            </a:lvl3pPr>
            <a:lvl4pPr marL="617220" indent="0">
              <a:buNone/>
              <a:defRPr sz="400"/>
            </a:lvl4pPr>
            <a:lvl5pPr marL="822960" indent="0">
              <a:buNone/>
              <a:defRPr sz="400"/>
            </a:lvl5pPr>
            <a:lvl6pPr marL="1028700" indent="0">
              <a:buNone/>
              <a:defRPr sz="400"/>
            </a:lvl6pPr>
            <a:lvl7pPr marL="1234440" indent="0">
              <a:buNone/>
              <a:defRPr sz="400"/>
            </a:lvl7pPr>
            <a:lvl8pPr marL="1440180" indent="0">
              <a:buNone/>
              <a:defRPr sz="400"/>
            </a:lvl8pPr>
            <a:lvl9pPr marL="1645920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41687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751" y="2880360"/>
            <a:ext cx="4389120" cy="340043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751" y="367903"/>
            <a:ext cx="4389120" cy="2468880"/>
          </a:xfrm>
        </p:spPr>
        <p:txBody>
          <a:bodyPr/>
          <a:lstStyle>
            <a:lvl1pPr marL="0" indent="0">
              <a:buNone/>
              <a:defRPr sz="1400"/>
            </a:lvl1pPr>
            <a:lvl2pPr marL="205740" indent="0">
              <a:buNone/>
              <a:defRPr sz="1300"/>
            </a:lvl2pPr>
            <a:lvl3pPr marL="411480" indent="0">
              <a:buNone/>
              <a:defRPr sz="1100"/>
            </a:lvl3pPr>
            <a:lvl4pPr marL="617220" indent="0">
              <a:buNone/>
              <a:defRPr sz="900"/>
            </a:lvl4pPr>
            <a:lvl5pPr marL="822960" indent="0">
              <a:buNone/>
              <a:defRPr sz="900"/>
            </a:lvl5pPr>
            <a:lvl6pPr marL="1028700" indent="0">
              <a:buNone/>
              <a:defRPr sz="900"/>
            </a:lvl6pPr>
            <a:lvl7pPr marL="1234440" indent="0">
              <a:buNone/>
              <a:defRPr sz="900"/>
            </a:lvl7pPr>
            <a:lvl8pPr marL="1440180" indent="0">
              <a:buNone/>
              <a:defRPr sz="900"/>
            </a:lvl8pPr>
            <a:lvl9pPr marL="1645920" indent="0">
              <a:buNone/>
              <a:defRPr sz="9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751" y="3220402"/>
            <a:ext cx="4389120" cy="482918"/>
          </a:xfrm>
        </p:spPr>
        <p:txBody>
          <a:bodyPr/>
          <a:lstStyle>
            <a:lvl1pPr marL="0" indent="0">
              <a:buNone/>
              <a:defRPr sz="600"/>
            </a:lvl1pPr>
            <a:lvl2pPr marL="205740" indent="0">
              <a:buNone/>
              <a:defRPr sz="500"/>
            </a:lvl2pPr>
            <a:lvl3pPr marL="411480" indent="0">
              <a:buNone/>
              <a:defRPr sz="500"/>
            </a:lvl3pPr>
            <a:lvl4pPr marL="617220" indent="0">
              <a:buNone/>
              <a:defRPr sz="400"/>
            </a:lvl4pPr>
            <a:lvl5pPr marL="822960" indent="0">
              <a:buNone/>
              <a:defRPr sz="400"/>
            </a:lvl5pPr>
            <a:lvl6pPr marL="1028700" indent="0">
              <a:buNone/>
              <a:defRPr sz="400"/>
            </a:lvl6pPr>
            <a:lvl7pPr marL="1234440" indent="0">
              <a:buNone/>
              <a:defRPr sz="400"/>
            </a:lvl7pPr>
            <a:lvl8pPr marL="1440180" indent="0">
              <a:buNone/>
              <a:defRPr sz="400"/>
            </a:lvl8pPr>
            <a:lvl9pPr marL="1645920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65594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583771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71373" y="0"/>
            <a:ext cx="1705213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305" y="0"/>
            <a:ext cx="5048488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167233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278018"/>
            <a:ext cx="6217920" cy="8822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2331720"/>
            <a:ext cx="5120640" cy="1051560"/>
          </a:xfrm>
        </p:spPr>
        <p:txBody>
          <a:bodyPr/>
          <a:lstStyle>
            <a:lvl1pPr marL="0" indent="0" algn="ctr">
              <a:buNone/>
              <a:defRPr/>
            </a:lvl1pPr>
            <a:lvl2pPr marL="205734" indent="0" algn="ctr">
              <a:buNone/>
              <a:defRPr/>
            </a:lvl2pPr>
            <a:lvl3pPr marL="411468" indent="0" algn="ctr">
              <a:buNone/>
              <a:defRPr/>
            </a:lvl3pPr>
            <a:lvl4pPr marL="617202" indent="0" algn="ctr">
              <a:buNone/>
              <a:defRPr/>
            </a:lvl4pPr>
            <a:lvl5pPr marL="822936" indent="0" algn="ctr">
              <a:buNone/>
              <a:defRPr/>
            </a:lvl5pPr>
            <a:lvl6pPr marL="1028670" indent="0" algn="ctr">
              <a:buNone/>
              <a:defRPr/>
            </a:lvl6pPr>
            <a:lvl7pPr marL="1234404" indent="0" algn="ctr">
              <a:buNone/>
              <a:defRPr/>
            </a:lvl7pPr>
            <a:lvl8pPr marL="1440138" indent="0" algn="ctr">
              <a:buNone/>
              <a:defRPr/>
            </a:lvl8pPr>
            <a:lvl9pPr marL="1645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2056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07177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930" y="2643903"/>
            <a:ext cx="6217920" cy="817245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930" y="1743792"/>
            <a:ext cx="6217920" cy="900113"/>
          </a:xfrm>
        </p:spPr>
        <p:txBody>
          <a:bodyPr anchor="b"/>
          <a:lstStyle>
            <a:lvl1pPr marL="0" indent="0">
              <a:buNone/>
              <a:defRPr sz="900"/>
            </a:lvl1pPr>
            <a:lvl2pPr marL="205734" indent="0">
              <a:buNone/>
              <a:defRPr sz="800"/>
            </a:lvl2pPr>
            <a:lvl3pPr marL="411468" indent="0">
              <a:buNone/>
              <a:defRPr sz="700"/>
            </a:lvl3pPr>
            <a:lvl4pPr marL="617202" indent="0">
              <a:buNone/>
              <a:defRPr sz="600"/>
            </a:lvl4pPr>
            <a:lvl5pPr marL="822936" indent="0">
              <a:buNone/>
              <a:defRPr sz="600"/>
            </a:lvl5pPr>
            <a:lvl6pPr marL="1028670" indent="0">
              <a:buNone/>
              <a:defRPr sz="600"/>
            </a:lvl6pPr>
            <a:lvl7pPr marL="1234404" indent="0">
              <a:buNone/>
              <a:defRPr sz="600"/>
            </a:lvl7pPr>
            <a:lvl8pPr marL="1440138" indent="0">
              <a:buNone/>
              <a:defRPr sz="600"/>
            </a:lvl8pPr>
            <a:lvl9pPr marL="1645871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04282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319" y="760095"/>
            <a:ext cx="3331845" cy="3354705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744" y="760095"/>
            <a:ext cx="3331845" cy="3354705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48087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65021"/>
            <a:ext cx="658368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3" y="920830"/>
            <a:ext cx="3231833" cy="384334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5734" indent="0">
              <a:buNone/>
              <a:defRPr sz="900" b="1"/>
            </a:lvl2pPr>
            <a:lvl3pPr marL="411468" indent="0">
              <a:buNone/>
              <a:defRPr sz="800" b="1"/>
            </a:lvl3pPr>
            <a:lvl4pPr marL="617202" indent="0">
              <a:buNone/>
              <a:defRPr sz="700" b="1"/>
            </a:lvl4pPr>
            <a:lvl5pPr marL="822936" indent="0">
              <a:buNone/>
              <a:defRPr sz="700" b="1"/>
            </a:lvl5pPr>
            <a:lvl6pPr marL="1028670" indent="0">
              <a:buNone/>
              <a:defRPr sz="700" b="1"/>
            </a:lvl6pPr>
            <a:lvl7pPr marL="1234404" indent="0">
              <a:buNone/>
              <a:defRPr sz="700" b="1"/>
            </a:lvl7pPr>
            <a:lvl8pPr marL="1440138" indent="0">
              <a:buNone/>
              <a:defRPr sz="700" b="1"/>
            </a:lvl8pPr>
            <a:lvl9pPr marL="1645871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3" y="1305164"/>
            <a:ext cx="3231833" cy="2370296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180" y="920830"/>
            <a:ext cx="3233261" cy="384334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5734" indent="0">
              <a:buNone/>
              <a:defRPr sz="900" b="1"/>
            </a:lvl2pPr>
            <a:lvl3pPr marL="411468" indent="0">
              <a:buNone/>
              <a:defRPr sz="800" b="1"/>
            </a:lvl3pPr>
            <a:lvl4pPr marL="617202" indent="0">
              <a:buNone/>
              <a:defRPr sz="700" b="1"/>
            </a:lvl4pPr>
            <a:lvl5pPr marL="822936" indent="0">
              <a:buNone/>
              <a:defRPr sz="700" b="1"/>
            </a:lvl5pPr>
            <a:lvl6pPr marL="1028670" indent="0">
              <a:buNone/>
              <a:defRPr sz="700" b="1"/>
            </a:lvl6pPr>
            <a:lvl7pPr marL="1234404" indent="0">
              <a:buNone/>
              <a:defRPr sz="700" b="1"/>
            </a:lvl7pPr>
            <a:lvl8pPr marL="1440138" indent="0">
              <a:buNone/>
              <a:defRPr sz="700" b="1"/>
            </a:lvl8pPr>
            <a:lvl9pPr marL="1645871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180" y="1305164"/>
            <a:ext cx="3233261" cy="2370296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19268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6435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localhost/Volumes/eGo/S2012/PowerPoint:Keynote/S2012%20PPT:KEY/PP_Files/PP_04_Header.jpg" TargetMode="Externa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P_04_Header.jpg" descr="/Volumes/eGo/S2012/PowerPoint:Keynote/S2012 PPT:KEY/PP_Files/PP_04_Header.jpg"/>
          <p:cNvPicPr>
            <a:picLocks noChangeAspect="1"/>
          </p:cNvPicPr>
          <p:nvPr userDrawn="1"/>
        </p:nvPicPr>
        <p:blipFill>
          <a:blip r:embed="rId5" r:link="rId6"/>
          <a:stretch>
            <a:fillRect/>
          </a:stretch>
        </p:blipFill>
        <p:spPr>
          <a:xfrm>
            <a:off x="0" y="0"/>
            <a:ext cx="7315200" cy="582930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Edit this text to create a Heading</a:t>
            </a:r>
          </a:p>
        </p:txBody>
      </p:sp>
      <p:sp>
        <p:nvSpPr>
          <p:cNvPr id="4" name="Rectangle 3"/>
          <p:cNvSpPr txBox="1">
            <a:spLocks noChangeArrowheads="1"/>
          </p:cNvSpPr>
          <p:nvPr userDrawn="1"/>
        </p:nvSpPr>
        <p:spPr>
          <a:xfrm>
            <a:off x="279400" y="762000"/>
            <a:ext cx="6807200" cy="3124200"/>
          </a:xfrm>
          <a:prstGeom prst="rect">
            <a:avLst/>
          </a:prstGeom>
        </p:spPr>
        <p:txBody>
          <a:bodyPr lIns="91437" tIns="45720" rIns="91437" bIns="45720"/>
          <a:lstStyle>
            <a:lvl1pPr marL="273050" indent="-273050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Char char="•"/>
              <a:defRPr sz="25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593725" indent="-228600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–"/>
              <a:defRPr sz="21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2pPr>
            <a:lvl3pPr marL="914400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Char char="•"/>
              <a:defRPr sz="17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3pPr>
            <a:lvl4pPr marL="1279525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4pPr>
            <a:lvl5pPr marL="1644650" indent="-182563" algn="l" rtl="0" eaLnBrk="0" fontAlgn="base" hangingPunct="0">
              <a:lnSpc>
                <a:spcPct val="110000"/>
              </a:lnSpc>
              <a:spcBef>
                <a:spcPts val="475"/>
              </a:spcBef>
              <a:spcAft>
                <a:spcPts val="475"/>
              </a:spcAft>
              <a:buClr>
                <a:schemeClr val="accent6"/>
              </a:buClr>
              <a:buSzPct val="110000"/>
              <a:buFont typeface="Arial" charset="0"/>
              <a:buChar char="›"/>
              <a:defRPr sz="160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</a:defRPr>
            </a:lvl5pPr>
            <a:lvl6pPr marL="201168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6pPr>
            <a:lvl7pPr marL="237744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7pPr>
            <a:lvl8pPr marL="274320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8pPr>
            <a:lvl9pPr marL="3108960" indent="-182880" algn="l" rtl="0" fontAlgn="base">
              <a:lnSpc>
                <a:spcPct val="110000"/>
              </a:lnSpc>
              <a:spcBef>
                <a:spcPts val="480"/>
              </a:spcBef>
              <a:spcAft>
                <a:spcPts val="480"/>
              </a:spcAft>
              <a:buClr>
                <a:schemeClr val="accent2"/>
              </a:buClr>
              <a:buSzPct val="110000"/>
              <a:buFont typeface="Arial" pitchFamily="-108" charset="0"/>
              <a:buChar char="›"/>
              <a:defRPr sz="1600">
                <a:solidFill>
                  <a:schemeClr val="tx2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smtClean="0">
                <a:ea typeface="ＭＳ Ｐゴシック" pitchFamily="-112" charset="-128"/>
              </a:rPr>
              <a:t>This subtitle is 20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smtClean="0">
                <a:ea typeface="ＭＳ Ｐゴシック" pitchFamily="-112" charset="-128"/>
              </a:rPr>
              <a:t>Bullets are blue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smtClean="0">
                <a:ea typeface="ＭＳ Ｐゴシック" pitchFamily="-112" charset="-128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smtClean="0">
                <a:ea typeface="ＭＳ Ｐゴシック" pitchFamily="-112" charset="-128"/>
              </a:rPr>
              <a:t>Longer bullets in the form of a paragraph are harder to read if there is insufficient line spacing. This is the maximum recommended number of lines per slide (seven).</a:t>
            </a:r>
          </a:p>
          <a:p>
            <a:pPr lvl="1" eaLnBrk="1" hangingPunct="1">
              <a:buFont typeface="Wingdings" pitchFamily="-112" charset="2"/>
              <a:buChar char="§"/>
              <a:defRPr/>
            </a:pPr>
            <a:r>
              <a:rPr lang="en-US" sz="1700" smtClean="0">
                <a:ea typeface="ＭＳ Ｐゴシック" pitchFamily="-112" charset="-128"/>
              </a:rPr>
              <a:t>Sub bullets look like this</a:t>
            </a:r>
            <a:endParaRPr lang="en-US" sz="18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365748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6pPr>
      <a:lvl7pPr marL="731499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7pPr>
      <a:lvl8pPr marL="1097247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8pPr>
      <a:lvl9pPr marL="1462995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9pPr>
    </p:titleStyle>
    <p:bodyStyle>
      <a:lvl1pPr marL="273041" indent="-273041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Char char="•"/>
        <a:defRPr sz="2500">
          <a:solidFill>
            <a:schemeClr val="tx1"/>
          </a:solidFill>
          <a:effectLst/>
          <a:latin typeface="+mn-lt"/>
          <a:ea typeface="ＭＳ Ｐゴシック" pitchFamily="-108" charset="-128"/>
          <a:cs typeface="ＭＳ Ｐゴシック" pitchFamily="-108" charset="-128"/>
        </a:defRPr>
      </a:lvl1pPr>
      <a:lvl2pPr marL="593707" indent="-228594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–"/>
        <a:defRPr sz="2100">
          <a:solidFill>
            <a:schemeClr val="tx1"/>
          </a:solidFill>
          <a:effectLst/>
          <a:latin typeface="+mn-lt"/>
          <a:ea typeface="ＭＳ Ｐゴシック" pitchFamily="-108" charset="-128"/>
        </a:defRPr>
      </a:lvl2pPr>
      <a:lvl3pPr marL="914373" indent="-182557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Char char="•"/>
        <a:defRPr sz="1700">
          <a:solidFill>
            <a:schemeClr val="tx1"/>
          </a:solidFill>
          <a:effectLst/>
          <a:latin typeface="+mn-lt"/>
          <a:ea typeface="ＭＳ Ｐゴシック" pitchFamily="-108" charset="-128"/>
        </a:defRPr>
      </a:lvl3pPr>
      <a:lvl4pPr marL="1279486" indent="-182557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–"/>
        <a:defRPr sz="1600">
          <a:solidFill>
            <a:schemeClr val="tx1"/>
          </a:solidFill>
          <a:effectLst/>
          <a:latin typeface="+mn-lt"/>
          <a:ea typeface="ＭＳ Ｐゴシック" pitchFamily="-108" charset="-128"/>
        </a:defRPr>
      </a:lvl4pPr>
      <a:lvl5pPr marL="1644600" indent="-182557" algn="l" rtl="0" eaLnBrk="0" fontAlgn="base" hangingPunct="0">
        <a:lnSpc>
          <a:spcPct val="110000"/>
        </a:lnSpc>
        <a:spcBef>
          <a:spcPts val="475"/>
        </a:spcBef>
        <a:spcAft>
          <a:spcPts val="475"/>
        </a:spcAft>
        <a:buClr>
          <a:schemeClr val="accent6"/>
        </a:buClr>
        <a:buSzPct val="110000"/>
        <a:buFont typeface="Arial" charset="0"/>
        <a:buChar char="›"/>
        <a:defRPr sz="1600">
          <a:solidFill>
            <a:schemeClr val="tx1"/>
          </a:solidFill>
          <a:effectLst/>
          <a:latin typeface="+mn-lt"/>
          <a:ea typeface="ＭＳ Ｐゴシック" pitchFamily="-108" charset="-128"/>
        </a:defRPr>
      </a:lvl5pPr>
      <a:lvl6pPr marL="2011620" indent="-182874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6pPr>
      <a:lvl7pPr marL="2377368" indent="-182874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7pPr>
      <a:lvl8pPr marL="2743119" indent="-182874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8pPr>
      <a:lvl9pPr marL="3108867" indent="-182874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3657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48" algn="l" defTabSz="3657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499" algn="l" defTabSz="3657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47" algn="l" defTabSz="3657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995" algn="l" defTabSz="3657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746" algn="l" defTabSz="3657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494" algn="l" defTabSz="3657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243" algn="l" defTabSz="3657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5993" algn="l" defTabSz="3657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4305" y="0"/>
            <a:ext cx="6720840" cy="57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1430" tIns="11430" rIns="11430" bIns="114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4316" y="760095"/>
            <a:ext cx="6732270" cy="335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1430" tIns="11430" rIns="11430" bIns="114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" charset="0"/>
              </a:rPr>
              <a:t>Second level</a:t>
            </a:r>
          </a:p>
          <a:p>
            <a:pPr lvl="2"/>
            <a:r>
              <a:rPr lang="en-US" smtClean="0">
                <a:sym typeface="Helvetica Neue" charset="0"/>
              </a:rPr>
              <a:t>Third level</a:t>
            </a:r>
          </a:p>
          <a:p>
            <a:pPr lvl="3"/>
            <a:r>
              <a:rPr lang="en-US" smtClean="0">
                <a:sym typeface="Helvetica Neue" charset="0"/>
              </a:rPr>
              <a:t>Fourth level</a:t>
            </a:r>
          </a:p>
          <a:p>
            <a:pPr lvl="4"/>
            <a:r>
              <a:rPr lang="en-US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75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+mj-lt"/>
          <a:ea typeface="+mj-ea"/>
          <a:cs typeface="+mj-cs"/>
          <a:sym typeface="Helvetica Neue" charset="0"/>
        </a:defRPr>
      </a:lvl1pPr>
      <a:lvl2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205734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411468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617202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822936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22870" indent="-122870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255739" indent="-102867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2pPr>
      <a:lvl3pPr marL="400038" indent="-82865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3pPr>
      <a:lvl4pPr marL="564339" indent="-82865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4pPr>
      <a:lvl5pPr marL="728642" indent="-82150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5pPr>
      <a:lvl6pPr marL="934376" indent="-82150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6pPr>
      <a:lvl7pPr marL="1140109" indent="-82150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7pPr>
      <a:lvl8pPr marL="1345842" indent="-82150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8pPr>
      <a:lvl9pPr marL="1551577" indent="-82150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411468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34" algn="l" defTabSz="411468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68" algn="l" defTabSz="411468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17202" algn="l" defTabSz="411468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36" algn="l" defTabSz="411468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28670" algn="l" defTabSz="411468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404" algn="l" defTabSz="411468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38" algn="l" defTabSz="411468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871" algn="l" defTabSz="411468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4305" y="0"/>
            <a:ext cx="6720840" cy="57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1430" tIns="11430" rIns="11430" bIns="114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4316" y="760095"/>
            <a:ext cx="6732270" cy="335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1430" tIns="11430" rIns="11430" bIns="114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" charset="0"/>
              </a:rPr>
              <a:t>Second level</a:t>
            </a:r>
          </a:p>
          <a:p>
            <a:pPr lvl="2"/>
            <a:r>
              <a:rPr lang="en-US" smtClean="0">
                <a:sym typeface="Helvetica Neue" charset="0"/>
              </a:rPr>
              <a:t>Third level</a:t>
            </a:r>
          </a:p>
          <a:p>
            <a:pPr lvl="3"/>
            <a:r>
              <a:rPr lang="en-US" smtClean="0">
                <a:sym typeface="Helvetica Neue" charset="0"/>
              </a:rPr>
              <a:t>Fourth level</a:t>
            </a:r>
          </a:p>
          <a:p>
            <a:pPr lvl="4"/>
            <a:r>
              <a:rPr lang="en-US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479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+mj-lt"/>
          <a:ea typeface="+mj-ea"/>
          <a:cs typeface="+mj-cs"/>
          <a:sym typeface="Helvetica Neue" charset="0"/>
        </a:defRPr>
      </a:lvl1pPr>
      <a:lvl2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205736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411472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617208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822944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22871" indent="-122871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255741" indent="-102868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2pPr>
      <a:lvl3pPr marL="400042" indent="-82866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3pPr>
      <a:lvl4pPr marL="564345" indent="-82866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4pPr>
      <a:lvl5pPr marL="728649" indent="-82151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5pPr>
      <a:lvl6pPr marL="934385" indent="-82151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6pPr>
      <a:lvl7pPr marL="1140120" indent="-82151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7pPr>
      <a:lvl8pPr marL="1345856" indent="-82151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8pPr>
      <a:lvl9pPr marL="1551592" indent="-82151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411472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36" algn="l" defTabSz="411472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72" algn="l" defTabSz="411472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17208" algn="l" defTabSz="411472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44" algn="l" defTabSz="411472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28680" algn="l" defTabSz="411472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416" algn="l" defTabSz="411472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52" algn="l" defTabSz="411472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887" algn="l" defTabSz="411472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4305" y="0"/>
            <a:ext cx="6720840" cy="57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1430" tIns="11430" rIns="11430" bIns="114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4316" y="760095"/>
            <a:ext cx="6732270" cy="335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1430" tIns="11430" rIns="11430" bIns="114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" charset="0"/>
              </a:rPr>
              <a:t>Second level</a:t>
            </a:r>
          </a:p>
          <a:p>
            <a:pPr lvl="2"/>
            <a:r>
              <a:rPr lang="en-US" smtClean="0">
                <a:sym typeface="Helvetica Neue" charset="0"/>
              </a:rPr>
              <a:t>Third level</a:t>
            </a:r>
          </a:p>
          <a:p>
            <a:pPr lvl="3"/>
            <a:r>
              <a:rPr lang="en-US" smtClean="0">
                <a:sym typeface="Helvetica Neue" charset="0"/>
              </a:rPr>
              <a:t>Fourth level</a:t>
            </a:r>
          </a:p>
          <a:p>
            <a:pPr lvl="4"/>
            <a:r>
              <a:rPr lang="en-US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+mj-lt"/>
          <a:ea typeface="+mj-ea"/>
          <a:cs typeface="+mj-cs"/>
          <a:sym typeface="Helvetica Neue" charset="0"/>
        </a:defRPr>
      </a:lvl1pPr>
      <a:lvl2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2pPr>
      <a:lvl3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3pPr>
      <a:lvl4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4pPr>
      <a:lvl5pPr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5pPr>
      <a:lvl6pPr marL="205740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6pPr>
      <a:lvl7pPr marL="411480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7pPr>
      <a:lvl8pPr marL="617220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8pPr>
      <a:lvl9pPr marL="822960" algn="ctr" rtl="0" fontAlgn="base">
        <a:spcBef>
          <a:spcPct val="0"/>
        </a:spcBef>
        <a:spcAft>
          <a:spcPct val="0"/>
        </a:spcAft>
        <a:defRPr sz="3000" b="1">
          <a:solidFill>
            <a:srgbClr val="532903"/>
          </a:solidFill>
          <a:latin typeface="Helvetica Neue" charset="0"/>
          <a:ea typeface="ヒラギノ角ゴ ProN W6" charset="0"/>
          <a:cs typeface="ヒラギノ角ゴ ProN W6" charset="0"/>
          <a:sym typeface="Helvetica Neue" charset="0"/>
        </a:defRPr>
      </a:lvl9pPr>
    </p:titleStyle>
    <p:bodyStyle>
      <a:lvl1pPr marL="122873" indent="-122873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255746" indent="-102870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–"/>
        <a:defRPr sz="21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2pPr>
      <a:lvl3pPr marL="400050" indent="-82868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3pPr>
      <a:lvl4pPr marL="564356" indent="-82868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–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4pPr>
      <a:lvl5pPr marL="728663" indent="-82153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5pPr>
      <a:lvl6pPr marL="934403" indent="-82153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6pPr>
      <a:lvl7pPr marL="1140143" indent="-82153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7pPr>
      <a:lvl8pPr marL="1345883" indent="-82153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8pPr>
      <a:lvl9pPr marL="1551623" indent="-82153" algn="l" rtl="0" fontAlgn="base">
        <a:lnSpc>
          <a:spcPct val="110000"/>
        </a:lnSpc>
        <a:spcBef>
          <a:spcPts val="405"/>
        </a:spcBef>
        <a:spcAft>
          <a:spcPct val="0"/>
        </a:spcAft>
        <a:buClr>
          <a:srgbClr val="0C569E"/>
        </a:buClr>
        <a:buSzPct val="110000"/>
        <a:buFont typeface="Helvetica Neue" charset="0"/>
        <a:buChar char="›"/>
        <a:defRPr sz="15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de-DE"/>
      </a:defPPr>
      <a:lvl1pPr marL="0" algn="l" defTabSz="4114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" algn="l" defTabSz="4114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" algn="l" defTabSz="4114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17220" algn="l" defTabSz="4114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algn="l" defTabSz="4114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algn="l" defTabSz="4114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440" algn="l" defTabSz="4114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algn="l" defTabSz="4114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" algn="l" defTabSz="4114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468316" y="1071564"/>
            <a:ext cx="63452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900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Probabilistic PPM</a:t>
            </a:r>
          </a:p>
        </p:txBody>
      </p:sp>
      <p:sp>
        <p:nvSpPr>
          <p:cNvPr id="3075" name="Text Box 10"/>
          <p:cNvSpPr txBox="1">
            <a:spLocks noChangeArrowheads="1"/>
          </p:cNvSpPr>
          <p:nvPr/>
        </p:nvSpPr>
        <p:spPr bwMode="auto">
          <a:xfrm>
            <a:off x="479425" y="1574803"/>
            <a:ext cx="6343650" cy="7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dirty="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rPr>
              <a:t>Matthias </a:t>
            </a:r>
            <a:r>
              <a:rPr lang="en-US" sz="2200" dirty="0" err="1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rPr>
              <a:t>Zwicker</a:t>
            </a:r>
            <a:r>
              <a:rPr lang="en-US" sz="2200" dirty="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rPr>
              <a:t/>
            </a:r>
            <a:br>
              <a:rPr lang="en-US" sz="2200" dirty="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rPr>
            </a:br>
            <a:r>
              <a:rPr lang="en-US" sz="2200" dirty="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rPr>
              <a:t>University of Bern, Switzerland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3429000"/>
            <a:ext cx="2514600" cy="1168148"/>
            <a:chOff x="152400" y="2905125"/>
            <a:chExt cx="5440363" cy="25273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163" y="2905125"/>
              <a:ext cx="32766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352800"/>
              <a:ext cx="1943100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MSE = Variance + Bias^2</a:t>
            </a:r>
          </a:p>
          <a:p>
            <a:r>
              <a:rPr lang="de-CH" dirty="0" smtClean="0"/>
              <a:t>Asymptotically, </a:t>
            </a:r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MSE = </a:t>
            </a:r>
            <a:r>
              <a:rPr lang="de-CH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CH" dirty="0">
                <a:latin typeface="Times New Roman" pitchFamily="18" charset="0"/>
                <a:cs typeface="Times New Roman" pitchFamily="18" charset="0"/>
              </a:rPr>
              <a:t>1/</a:t>
            </a:r>
            <a:r>
              <a:rPr lang="de-CH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de-CH" baseline="30000" dirty="0">
                <a:latin typeface="Symbol" pitchFamily="18" charset="2"/>
                <a:cs typeface="Times New Roman" pitchFamily="18" charset="0"/>
              </a:rPr>
              <a:t>a </a:t>
            </a:r>
            <a:r>
              <a:rPr lang="de-CH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+ 1/</a:t>
            </a:r>
            <a:r>
              <a:rPr lang="de-CH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de-CH" baseline="30000" dirty="0" smtClean="0">
                <a:latin typeface="Times New Roman" pitchFamily="18" charset="0"/>
                <a:cs typeface="Times New Roman" pitchFamily="18" charset="0"/>
              </a:rPr>
              <a:t>2-2</a:t>
            </a:r>
            <a:r>
              <a:rPr lang="de-CH" baseline="30000" dirty="0" smtClean="0">
                <a:latin typeface="Symbol" pitchFamily="18" charset="2"/>
                <a:cs typeface="Times New Roman" pitchFamily="18" charset="0"/>
              </a:rPr>
              <a:t>a</a:t>
            </a:r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de-CH" dirty="0" smtClean="0"/>
              <a:t>Minimize wrt. </a:t>
            </a:r>
            <a:r>
              <a:rPr lang="de-CH" dirty="0" smtClean="0">
                <a:latin typeface="Symbol" pitchFamily="18" charset="2"/>
              </a:rPr>
              <a:t>a</a:t>
            </a:r>
            <a:r>
              <a:rPr lang="de-CH" dirty="0" smtClean="0"/>
              <a:t>: </a:t>
            </a:r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MSE = </a:t>
            </a:r>
            <a:r>
              <a:rPr lang="de-CH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(1/</a:t>
            </a:r>
            <a:r>
              <a:rPr lang="de-CH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de-CH" baseline="30000" dirty="0" smtClean="0">
                <a:latin typeface="Times New Roman" pitchFamily="18" charset="0"/>
                <a:cs typeface="Times New Roman" pitchFamily="18" charset="0"/>
              </a:rPr>
              <a:t>2/3</a:t>
            </a:r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de-CH" dirty="0" smtClean="0"/>
              <a:t> for </a:t>
            </a:r>
            <a:r>
              <a:rPr lang="de-CH" dirty="0" smtClean="0">
                <a:latin typeface="Symbol" pitchFamily="18" charset="2"/>
                <a:cs typeface="Times New Roman" pitchFamily="18" charset="0"/>
              </a:rPr>
              <a:t>a</a:t>
            </a:r>
            <a:r>
              <a:rPr lang="de-CH" dirty="0" smtClean="0">
                <a:latin typeface="Times New Roman" pitchFamily="18" charset="0"/>
                <a:cs typeface="Times New Roman" pitchFamily="18" charset="0"/>
              </a:rPr>
              <a:t> = 2/3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Mean squared error (MSE)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Implementation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11631"/>
            <a:ext cx="6819900" cy="307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754049"/>
            <a:ext cx="6324600" cy="990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tangle 4"/>
          <p:cNvSpPr/>
          <p:nvPr/>
        </p:nvSpPr>
        <p:spPr>
          <a:xfrm>
            <a:off x="76200" y="1600200"/>
            <a:ext cx="2286000" cy="2209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tangle 5"/>
          <p:cNvSpPr/>
          <p:nvPr/>
        </p:nvSpPr>
        <p:spPr>
          <a:xfrm>
            <a:off x="228600" y="3044690"/>
            <a:ext cx="5334000" cy="8382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89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Implementation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685800"/>
            <a:ext cx="6180535" cy="339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6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3" name="Group 5"/>
          <p:cNvGrpSpPr>
            <a:grpSpLocks/>
          </p:cNvGrpSpPr>
          <p:nvPr/>
        </p:nvGrpSpPr>
        <p:grpSpPr bwMode="auto">
          <a:xfrm>
            <a:off x="11430" y="217171"/>
            <a:ext cx="1714500" cy="3677603"/>
            <a:chOff x="0" y="0"/>
            <a:chExt cx="2400" cy="5148"/>
          </a:xfrm>
        </p:grpSpPr>
        <p:pic>
          <p:nvPicPr>
            <p:cNvPr id="89089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12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090" name="Rectangle 2"/>
            <p:cNvSpPr>
              <a:spLocks/>
            </p:cNvSpPr>
            <p:nvPr/>
          </p:nvSpPr>
          <p:spPr bwMode="auto">
            <a:xfrm>
              <a:off x="612" y="4760"/>
              <a:ext cx="116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Image 1</a:t>
              </a:r>
            </a:p>
          </p:txBody>
        </p:sp>
        <p:sp>
          <p:nvSpPr>
            <p:cNvPr id="89091" name="Oval 3"/>
            <p:cNvSpPr>
              <a:spLocks/>
            </p:cNvSpPr>
            <p:nvPr/>
          </p:nvSpPr>
          <p:spPr bwMode="auto">
            <a:xfrm>
              <a:off x="784" y="0"/>
              <a:ext cx="800" cy="800"/>
            </a:xfrm>
            <a:prstGeom prst="ellipse">
              <a:avLst/>
            </a:prstGeom>
            <a:noFill/>
            <a:ln w="38100" cap="flat">
              <a:solidFill>
                <a:srgbClr val="FF822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89092" name="AutoShape 4"/>
            <p:cNvSpPr>
              <a:spLocks/>
            </p:cNvSpPr>
            <p:nvPr/>
          </p:nvSpPr>
          <p:spPr bwMode="auto">
            <a:xfrm rot="5400000">
              <a:off x="784" y="1056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9098" name="Group 10"/>
          <p:cNvGrpSpPr>
            <a:grpSpLocks/>
          </p:cNvGrpSpPr>
          <p:nvPr/>
        </p:nvGrpSpPr>
        <p:grpSpPr bwMode="auto">
          <a:xfrm>
            <a:off x="1868805" y="331470"/>
            <a:ext cx="1714500" cy="3557588"/>
            <a:chOff x="0" y="0"/>
            <a:chExt cx="2400" cy="4980"/>
          </a:xfrm>
        </p:grpSpPr>
        <p:pic>
          <p:nvPicPr>
            <p:cNvPr id="8909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52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095" name="Rectangle 7"/>
            <p:cNvSpPr>
              <a:spLocks/>
            </p:cNvSpPr>
            <p:nvPr/>
          </p:nvSpPr>
          <p:spPr bwMode="auto">
            <a:xfrm>
              <a:off x="523" y="4592"/>
              <a:ext cx="134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Image 10</a:t>
              </a:r>
            </a:p>
          </p:txBody>
        </p:sp>
        <p:sp>
          <p:nvSpPr>
            <p:cNvPr id="89096" name="Oval 8"/>
            <p:cNvSpPr>
              <a:spLocks/>
            </p:cNvSpPr>
            <p:nvPr/>
          </p:nvSpPr>
          <p:spPr bwMode="auto">
            <a:xfrm>
              <a:off x="952" y="0"/>
              <a:ext cx="472" cy="472"/>
            </a:xfrm>
            <a:prstGeom prst="ellipse">
              <a:avLst/>
            </a:prstGeom>
            <a:noFill/>
            <a:ln w="38100" cap="flat">
              <a:solidFill>
                <a:srgbClr val="FF822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89097" name="AutoShape 9"/>
            <p:cNvSpPr>
              <a:spLocks/>
            </p:cNvSpPr>
            <p:nvPr/>
          </p:nvSpPr>
          <p:spPr bwMode="auto">
            <a:xfrm rot="5400000">
              <a:off x="792" y="816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9103" name="Group 15"/>
          <p:cNvGrpSpPr>
            <a:grpSpLocks/>
          </p:cNvGrpSpPr>
          <p:nvPr/>
        </p:nvGrpSpPr>
        <p:grpSpPr bwMode="auto">
          <a:xfrm>
            <a:off x="3726180" y="405765"/>
            <a:ext cx="1714500" cy="3489008"/>
            <a:chOff x="0" y="0"/>
            <a:chExt cx="2400" cy="4884"/>
          </a:xfrm>
        </p:grpSpPr>
        <p:pic>
          <p:nvPicPr>
            <p:cNvPr id="8909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8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100" name="Rectangle 12"/>
            <p:cNvSpPr>
              <a:spLocks/>
            </p:cNvSpPr>
            <p:nvPr/>
          </p:nvSpPr>
          <p:spPr bwMode="auto">
            <a:xfrm>
              <a:off x="437" y="4496"/>
              <a:ext cx="152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Image 100</a:t>
              </a:r>
            </a:p>
          </p:txBody>
        </p:sp>
        <p:sp>
          <p:nvSpPr>
            <p:cNvPr id="89101" name="Oval 13"/>
            <p:cNvSpPr>
              <a:spLocks/>
            </p:cNvSpPr>
            <p:nvPr/>
          </p:nvSpPr>
          <p:spPr bwMode="auto">
            <a:xfrm>
              <a:off x="1056" y="0"/>
              <a:ext cx="272" cy="272"/>
            </a:xfrm>
            <a:prstGeom prst="ellipse">
              <a:avLst/>
            </a:prstGeom>
            <a:noFill/>
            <a:ln w="38100" cap="flat">
              <a:solidFill>
                <a:srgbClr val="FF822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89102" name="AutoShape 14"/>
            <p:cNvSpPr>
              <a:spLocks/>
            </p:cNvSpPr>
            <p:nvPr/>
          </p:nvSpPr>
          <p:spPr bwMode="auto">
            <a:xfrm rot="5400000">
              <a:off x="800" y="712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9108" name="Group 20"/>
          <p:cNvGrpSpPr>
            <a:grpSpLocks/>
          </p:cNvGrpSpPr>
          <p:nvPr/>
        </p:nvGrpSpPr>
        <p:grpSpPr bwMode="auto">
          <a:xfrm>
            <a:off x="5583555" y="445771"/>
            <a:ext cx="1714500" cy="3449003"/>
            <a:chOff x="0" y="0"/>
            <a:chExt cx="2400" cy="4828"/>
          </a:xfrm>
        </p:grpSpPr>
        <p:pic>
          <p:nvPicPr>
            <p:cNvPr id="89104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92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105" name="Rectangle 17"/>
            <p:cNvSpPr>
              <a:spLocks/>
            </p:cNvSpPr>
            <p:nvPr/>
          </p:nvSpPr>
          <p:spPr bwMode="auto">
            <a:xfrm>
              <a:off x="337" y="4440"/>
              <a:ext cx="1705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Image 1000</a:t>
              </a:r>
            </a:p>
          </p:txBody>
        </p:sp>
        <p:sp>
          <p:nvSpPr>
            <p:cNvPr id="89106" name="Oval 18"/>
            <p:cNvSpPr>
              <a:spLocks/>
            </p:cNvSpPr>
            <p:nvPr/>
          </p:nvSpPr>
          <p:spPr bwMode="auto">
            <a:xfrm>
              <a:off x="1104" y="0"/>
              <a:ext cx="152" cy="152"/>
            </a:xfrm>
            <a:prstGeom prst="ellipse">
              <a:avLst/>
            </a:prstGeom>
            <a:noFill/>
            <a:ln w="38100" cap="flat">
              <a:solidFill>
                <a:srgbClr val="FF822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89107" name="AutoShape 19"/>
            <p:cNvSpPr>
              <a:spLocks/>
            </p:cNvSpPr>
            <p:nvPr/>
          </p:nvSpPr>
          <p:spPr bwMode="auto">
            <a:xfrm rot="5400000">
              <a:off x="784" y="656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972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41" name="Group 5"/>
          <p:cNvGrpSpPr>
            <a:grpSpLocks/>
          </p:cNvGrpSpPr>
          <p:nvPr/>
        </p:nvGrpSpPr>
        <p:grpSpPr bwMode="auto">
          <a:xfrm>
            <a:off x="11430" y="451485"/>
            <a:ext cx="1714500" cy="3640455"/>
            <a:chOff x="0" y="0"/>
            <a:chExt cx="2400" cy="5096"/>
          </a:xfrm>
        </p:grpSpPr>
        <p:pic>
          <p:nvPicPr>
            <p:cNvPr id="91137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96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" y="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39" name="Rectangle 3"/>
            <p:cNvSpPr>
              <a:spLocks/>
            </p:cNvSpPr>
            <p:nvPr/>
          </p:nvSpPr>
          <p:spPr bwMode="auto">
            <a:xfrm>
              <a:off x="1000" y="1248"/>
              <a:ext cx="18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1</a:t>
              </a:r>
            </a:p>
          </p:txBody>
        </p:sp>
        <p:sp>
          <p:nvSpPr>
            <p:cNvPr id="91140" name="AutoShape 4"/>
            <p:cNvSpPr>
              <a:spLocks/>
            </p:cNvSpPr>
            <p:nvPr/>
          </p:nvSpPr>
          <p:spPr bwMode="auto">
            <a:xfrm rot="5400000">
              <a:off x="720" y="1776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91148" name="Group 12"/>
          <p:cNvGrpSpPr>
            <a:grpSpLocks/>
          </p:cNvGrpSpPr>
          <p:nvPr/>
        </p:nvGrpSpPr>
        <p:grpSpPr bwMode="auto">
          <a:xfrm>
            <a:off x="1868805" y="337185"/>
            <a:ext cx="1714500" cy="3754755"/>
            <a:chOff x="0" y="0"/>
            <a:chExt cx="2400" cy="5256"/>
          </a:xfrm>
        </p:grpSpPr>
        <p:pic>
          <p:nvPicPr>
            <p:cNvPr id="9114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56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43" name="Rectangle 7"/>
            <p:cNvSpPr>
              <a:spLocks/>
            </p:cNvSpPr>
            <p:nvPr/>
          </p:nvSpPr>
          <p:spPr bwMode="auto">
            <a:xfrm>
              <a:off x="744" y="1408"/>
              <a:ext cx="86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1—10</a:t>
              </a:r>
            </a:p>
          </p:txBody>
        </p:sp>
        <p:pic>
          <p:nvPicPr>
            <p:cNvPr id="9114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" y="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4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" y="104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4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" y="216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47" name="AutoShape 11"/>
            <p:cNvSpPr>
              <a:spLocks/>
            </p:cNvSpPr>
            <p:nvPr/>
          </p:nvSpPr>
          <p:spPr bwMode="auto">
            <a:xfrm rot="5400000">
              <a:off x="800" y="1936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91157" name="Group 21"/>
          <p:cNvGrpSpPr>
            <a:grpSpLocks/>
          </p:cNvGrpSpPr>
          <p:nvPr/>
        </p:nvGrpSpPr>
        <p:grpSpPr bwMode="auto">
          <a:xfrm>
            <a:off x="3726180" y="297180"/>
            <a:ext cx="1714500" cy="3794760"/>
            <a:chOff x="0" y="0"/>
            <a:chExt cx="2400" cy="5312"/>
          </a:xfrm>
        </p:grpSpPr>
        <p:pic>
          <p:nvPicPr>
            <p:cNvPr id="91149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12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0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" y="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" y="104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2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" y="216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3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" y="328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4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448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55" name="Rectangle 19"/>
            <p:cNvSpPr>
              <a:spLocks/>
            </p:cNvSpPr>
            <p:nvPr/>
          </p:nvSpPr>
          <p:spPr bwMode="auto">
            <a:xfrm>
              <a:off x="704" y="1464"/>
              <a:ext cx="104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1—100</a:t>
              </a:r>
            </a:p>
          </p:txBody>
        </p:sp>
        <p:sp>
          <p:nvSpPr>
            <p:cNvPr id="91156" name="AutoShape 20"/>
            <p:cNvSpPr>
              <a:spLocks/>
            </p:cNvSpPr>
            <p:nvPr/>
          </p:nvSpPr>
          <p:spPr bwMode="auto">
            <a:xfrm rot="5400000">
              <a:off x="736" y="1992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91170" name="Group 34"/>
          <p:cNvGrpSpPr>
            <a:grpSpLocks/>
          </p:cNvGrpSpPr>
          <p:nvPr/>
        </p:nvGrpSpPr>
        <p:grpSpPr bwMode="auto">
          <a:xfrm>
            <a:off x="5583555" y="142875"/>
            <a:ext cx="1714500" cy="3949065"/>
            <a:chOff x="0" y="0"/>
            <a:chExt cx="2400" cy="5528"/>
          </a:xfrm>
        </p:grpSpPr>
        <p:pic>
          <p:nvPicPr>
            <p:cNvPr id="91158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8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9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" y="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60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104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61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" y="216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62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336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63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" y="44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6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552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65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664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66" name="Picture 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768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67" name="Picture 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88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68" name="Rectangle 32"/>
            <p:cNvSpPr>
              <a:spLocks/>
            </p:cNvSpPr>
            <p:nvPr/>
          </p:nvSpPr>
          <p:spPr bwMode="auto">
            <a:xfrm>
              <a:off x="600" y="1680"/>
              <a:ext cx="122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1—1000</a:t>
              </a:r>
            </a:p>
          </p:txBody>
        </p:sp>
        <p:sp>
          <p:nvSpPr>
            <p:cNvPr id="91169" name="AutoShape 33"/>
            <p:cNvSpPr>
              <a:spLocks/>
            </p:cNvSpPr>
            <p:nvPr/>
          </p:nvSpPr>
          <p:spPr bwMode="auto">
            <a:xfrm rot="5400000">
              <a:off x="800" y="2208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058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B9B9B9"/>
                </a:solidFill>
              </a:rPr>
              <a:t>Arbitrary Kernels</a:t>
            </a:r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>
            <a:off x="2417445" y="822961"/>
            <a:ext cx="2480310" cy="2786063"/>
            <a:chOff x="0" y="0"/>
            <a:chExt cx="3472" cy="3900"/>
          </a:xfrm>
        </p:grpSpPr>
        <p:pic>
          <p:nvPicPr>
            <p:cNvPr id="9728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72" cy="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283" name="Rectangle 3"/>
            <p:cNvSpPr>
              <a:spLocks/>
            </p:cNvSpPr>
            <p:nvPr/>
          </p:nvSpPr>
          <p:spPr bwMode="auto">
            <a:xfrm>
              <a:off x="1040" y="3512"/>
              <a:ext cx="136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Gaussian</a:t>
              </a:r>
            </a:p>
          </p:txBody>
        </p:sp>
      </p:grpSp>
      <p:grpSp>
        <p:nvGrpSpPr>
          <p:cNvPr id="97287" name="Group 7"/>
          <p:cNvGrpSpPr>
            <a:grpSpLocks/>
          </p:cNvGrpSpPr>
          <p:nvPr/>
        </p:nvGrpSpPr>
        <p:grpSpPr bwMode="auto">
          <a:xfrm>
            <a:off x="5074920" y="1051561"/>
            <a:ext cx="1983105" cy="2557463"/>
            <a:chOff x="0" y="0"/>
            <a:chExt cx="2776" cy="3580"/>
          </a:xfrm>
        </p:grpSpPr>
        <p:sp>
          <p:nvSpPr>
            <p:cNvPr id="97285" name="Rectangle 5"/>
            <p:cNvSpPr>
              <a:spLocks/>
            </p:cNvSpPr>
            <p:nvPr/>
          </p:nvSpPr>
          <p:spPr bwMode="auto">
            <a:xfrm>
              <a:off x="512" y="3192"/>
              <a:ext cx="1723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SIGGRAPH</a:t>
              </a:r>
            </a:p>
          </p:txBody>
        </p:sp>
        <p:pic>
          <p:nvPicPr>
            <p:cNvPr id="9728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4" t="13951" r="14664" b="14561"/>
            <a:stretch>
              <a:fillRect/>
            </a:stretch>
          </p:blipFill>
          <p:spPr bwMode="auto">
            <a:xfrm>
              <a:off x="0" y="0"/>
              <a:ext cx="2776" cy="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257175" y="1148715"/>
            <a:ext cx="1983105" cy="2460308"/>
            <a:chOff x="0" y="0"/>
            <a:chExt cx="2776" cy="3444"/>
          </a:xfrm>
        </p:grpSpPr>
        <p:sp>
          <p:nvSpPr>
            <p:cNvPr id="97288" name="Rectangle 8"/>
            <p:cNvSpPr>
              <a:spLocks/>
            </p:cNvSpPr>
            <p:nvPr/>
          </p:nvSpPr>
          <p:spPr bwMode="auto">
            <a:xfrm>
              <a:off x="1072" y="3056"/>
              <a:ext cx="55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Box</a:t>
              </a:r>
            </a:p>
          </p:txBody>
        </p:sp>
        <p:sp>
          <p:nvSpPr>
            <p:cNvPr id="97289" name="Oval 9"/>
            <p:cNvSpPr>
              <a:spLocks/>
            </p:cNvSpPr>
            <p:nvPr/>
          </p:nvSpPr>
          <p:spPr bwMode="auto">
            <a:xfrm>
              <a:off x="0" y="0"/>
              <a:ext cx="2776" cy="2600"/>
            </a:xfrm>
            <a:prstGeom prst="ellipse">
              <a:avLst/>
            </a:prstGeom>
            <a:solidFill>
              <a:srgbClr val="7D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83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" y="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5" y="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" y="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553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/>
          <p:cNvSpPr>
            <a:spLocks/>
          </p:cNvSpPr>
          <p:nvPr/>
        </p:nvSpPr>
        <p:spPr bwMode="auto">
          <a:xfrm>
            <a:off x="45723" y="3781189"/>
            <a:ext cx="3052355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7D7D7D"/>
                </a:solidFill>
                <a:latin typeface="Calibri" charset="0"/>
                <a:cs typeface="Calibri" charset="0"/>
                <a:sym typeface="Calibri" charset="0"/>
              </a:rPr>
              <a:t>Scene courtesy of Toshiya Hachisuka</a:t>
            </a:r>
          </a:p>
        </p:txBody>
      </p:sp>
      <p:sp>
        <p:nvSpPr>
          <p:cNvPr id="101379" name="Rectangle 3"/>
          <p:cNvSpPr>
            <a:spLocks/>
          </p:cNvSpPr>
          <p:nvPr/>
        </p:nvSpPr>
        <p:spPr bwMode="auto">
          <a:xfrm>
            <a:off x="154305" y="0"/>
            <a:ext cx="6720840" cy="57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11430" tIns="11430" rIns="11430" bIns="11430" anchor="ctr"/>
          <a:lstStyle/>
          <a:p>
            <a:r>
              <a:rPr lang="en-US" sz="3000" b="1">
                <a:solidFill>
                  <a:srgbClr val="B9B9B9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Stochastic Effects</a:t>
            </a:r>
          </a:p>
        </p:txBody>
      </p:sp>
    </p:spTree>
    <p:extLst>
      <p:ext uri="{BB962C8B-B14F-4D97-AF65-F5344CB8AC3E}">
        <p14:creationId xmlns:p14="http://schemas.microsoft.com/office/powerpoint/2010/main" val="2570867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-4286" y="177165"/>
            <a:ext cx="2411016" cy="2863930"/>
            <a:chOff x="0" y="0"/>
            <a:chExt cx="3376" cy="4009"/>
          </a:xfrm>
        </p:grpSpPr>
        <p:pic>
          <p:nvPicPr>
            <p:cNvPr id="9318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3"/>
              <a:ext cx="3376" cy="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3186" name="Rectangle 2"/>
            <p:cNvSpPr>
              <a:spLocks/>
            </p:cNvSpPr>
            <p:nvPr/>
          </p:nvSpPr>
          <p:spPr bwMode="auto">
            <a:xfrm>
              <a:off x="622" y="0"/>
              <a:ext cx="228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B9B9B9"/>
                  </a:solidFill>
                  <a:cs typeface="Arial" charset="0"/>
                  <a:sym typeface="Arial" charset="0"/>
                </a:rPr>
                <a:t>Stochastic PPM</a:t>
              </a:r>
            </a:p>
          </p:txBody>
        </p:sp>
      </p:grpSp>
      <p:grpSp>
        <p:nvGrpSpPr>
          <p:cNvPr id="93190" name="Group 6"/>
          <p:cNvGrpSpPr>
            <a:grpSpLocks/>
          </p:cNvGrpSpPr>
          <p:nvPr/>
        </p:nvGrpSpPr>
        <p:grpSpPr bwMode="auto">
          <a:xfrm>
            <a:off x="2421017" y="177165"/>
            <a:ext cx="2411730" cy="2863930"/>
            <a:chOff x="0" y="0"/>
            <a:chExt cx="3376" cy="4009"/>
          </a:xfrm>
        </p:grpSpPr>
        <p:pic>
          <p:nvPicPr>
            <p:cNvPr id="9318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3"/>
              <a:ext cx="3376" cy="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3189" name="Rectangle 5"/>
            <p:cNvSpPr>
              <a:spLocks/>
            </p:cNvSpPr>
            <p:nvPr/>
          </p:nvSpPr>
          <p:spPr bwMode="auto">
            <a:xfrm>
              <a:off x="914" y="0"/>
              <a:ext cx="1705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B9B9B9"/>
                  </a:solidFill>
                  <a:cs typeface="Arial" charset="0"/>
                  <a:sym typeface="Arial" charset="0"/>
                </a:rPr>
                <a:t>Our method</a:t>
              </a:r>
            </a:p>
          </p:txBody>
        </p:sp>
      </p:grpSp>
      <p:grpSp>
        <p:nvGrpSpPr>
          <p:cNvPr id="93193" name="Group 9"/>
          <p:cNvGrpSpPr>
            <a:grpSpLocks/>
          </p:cNvGrpSpPr>
          <p:nvPr/>
        </p:nvGrpSpPr>
        <p:grpSpPr bwMode="auto">
          <a:xfrm>
            <a:off x="4847749" y="177165"/>
            <a:ext cx="2411730" cy="2865358"/>
            <a:chOff x="0" y="0"/>
            <a:chExt cx="3376" cy="4011"/>
          </a:xfrm>
        </p:grpSpPr>
        <p:pic>
          <p:nvPicPr>
            <p:cNvPr id="9319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"/>
              <a:ext cx="3376" cy="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3192" name="Rectangle 8"/>
            <p:cNvSpPr>
              <a:spLocks/>
            </p:cNvSpPr>
            <p:nvPr/>
          </p:nvSpPr>
          <p:spPr bwMode="auto">
            <a:xfrm>
              <a:off x="725" y="0"/>
              <a:ext cx="207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B9B9B9"/>
                  </a:solidFill>
                  <a:cs typeface="Arial" charset="0"/>
                  <a:sym typeface="Arial" charset="0"/>
                </a:rPr>
                <a:t>20x Difference</a:t>
              </a:r>
            </a:p>
          </p:txBody>
        </p:sp>
      </p:grpSp>
      <p:sp>
        <p:nvSpPr>
          <p:cNvPr id="93194" name="Rectangle 10"/>
          <p:cNvSpPr>
            <a:spLocks/>
          </p:cNvSpPr>
          <p:nvPr/>
        </p:nvSpPr>
        <p:spPr bwMode="auto">
          <a:xfrm>
            <a:off x="-5711" y="3821194"/>
            <a:ext cx="3052355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7D7D7D"/>
                </a:solidFill>
                <a:latin typeface="Calibri" charset="0"/>
                <a:cs typeface="Calibri" charset="0"/>
                <a:sym typeface="Calibri" charset="0"/>
              </a:rPr>
              <a:t>Scene courtesy of Toshiya Hachisuka</a:t>
            </a:r>
          </a:p>
        </p:txBody>
      </p:sp>
    </p:spTree>
    <p:extLst>
      <p:ext uri="{BB962C8B-B14F-4D97-AF65-F5344CB8AC3E}">
        <p14:creationId xmlns:p14="http://schemas.microsoft.com/office/powerpoint/2010/main" val="2789930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Participating media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7528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2122488" y="907662"/>
            <a:ext cx="3921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6400" dirty="0">
                <a:solidFill>
                  <a:srgbClr val="FF0000"/>
                </a:solidFill>
                <a:latin typeface="Zapf Dingbats" charset="0"/>
                <a:ea typeface="Zapf Dingbats" charset="0"/>
                <a:cs typeface="Zapf Dingbats" charset="0"/>
                <a:sym typeface="Zapf Dingbats" charset="0"/>
              </a:rPr>
              <a:t>✗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2403435" y="1952708"/>
            <a:ext cx="3921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6400" dirty="0">
                <a:solidFill>
                  <a:srgbClr val="FF0000"/>
                </a:solidFill>
                <a:latin typeface="Zapf Dingbats" charset="0"/>
                <a:ea typeface="Zapf Dingbats" charset="0"/>
                <a:cs typeface="Zapf Dingbats" charset="0"/>
                <a:sym typeface="Zapf Dingbats" charset="0"/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18623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Probabilistic PPM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400" y="762000"/>
            <a:ext cx="6883400" cy="3124200"/>
          </a:xfrm>
          <a:prstGeom prst="rect">
            <a:avLst/>
          </a:prstGeom>
        </p:spPr>
        <p:txBody>
          <a:bodyPr lIns="91437" tIns="45720" rIns="91437" bIns="45720"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>
                <a:ea typeface="ＭＳ Ｐゴシック" pitchFamily="-112" charset="-128"/>
              </a:rPr>
              <a:t>Alternative derivation of PPM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Fixed radius reduction, no </a:t>
            </a:r>
            <a:r>
              <a:rPr lang="en-US" sz="2000" dirty="0">
                <a:ea typeface="ＭＳ Ｐゴシック" pitchFamily="-112" charset="-128"/>
              </a:rPr>
              <a:t>need </a:t>
            </a:r>
            <a:r>
              <a:rPr lang="en-US" sz="2000" dirty="0" smtClean="0">
                <a:ea typeface="ＭＳ Ｐゴシック" pitchFamily="-112" charset="-128"/>
              </a:rPr>
              <a:t>for statistics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>
                <a:ea typeface="ＭＳ Ｐゴシック" pitchFamily="-112" charset="-128"/>
              </a:rPr>
              <a:t>Asymptotic convergence </a:t>
            </a:r>
            <a:r>
              <a:rPr lang="en-US" sz="2000" dirty="0" smtClean="0">
                <a:ea typeface="ＭＳ Ｐゴシック" pitchFamily="-112" charset="-128"/>
              </a:rPr>
              <a:t>analysis</a:t>
            </a:r>
            <a:endParaRPr lang="en-US" sz="2000" dirty="0"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Trivial </a:t>
            </a:r>
            <a:r>
              <a:rPr lang="en-US" sz="2000" dirty="0">
                <a:ea typeface="ＭＳ Ｐゴシック" pitchFamily="-112" charset="-128"/>
              </a:rPr>
              <a:t>to </a:t>
            </a:r>
            <a:r>
              <a:rPr lang="en-US" sz="2000" dirty="0" smtClean="0">
                <a:ea typeface="ＭＳ Ｐゴシック" pitchFamily="-112" charset="-128"/>
              </a:rPr>
              <a:t>implement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General radiance </a:t>
            </a:r>
            <a:r>
              <a:rPr lang="en-US" sz="2000" dirty="0">
                <a:ea typeface="ＭＳ Ｐゴシック" pitchFamily="-112" charset="-128"/>
              </a:rPr>
              <a:t>estimates (volumes, beams</a:t>
            </a:r>
            <a:r>
              <a:rPr lang="en-US" sz="2000" dirty="0" smtClean="0">
                <a:ea typeface="ＭＳ Ｐゴシック" pitchFamily="-112" charset="-128"/>
              </a:rPr>
              <a:t>,…)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General kernels</a:t>
            </a:r>
            <a:endParaRPr lang="en-US" sz="2000" dirty="0"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endParaRPr lang="en-US" sz="1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Participating media</a:t>
            </a:r>
          </a:p>
        </p:txBody>
      </p:sp>
      <p:sp>
        <p:nvSpPr>
          <p:cNvPr id="17" name="Rectangle 2"/>
          <p:cNvSpPr>
            <a:spLocks/>
          </p:cNvSpPr>
          <p:nvPr/>
        </p:nvSpPr>
        <p:spPr bwMode="auto">
          <a:xfrm>
            <a:off x="2286320" y="1182755"/>
            <a:ext cx="28693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400" i="1">
                <a:solidFill>
                  <a:srgbClr val="0C569E"/>
                </a:solidFill>
                <a:latin typeface="Brush Script MT" charset="0"/>
                <a:ea typeface="Brush Script MT" charset="0"/>
                <a:cs typeface="Brush Script MT" charset="0"/>
                <a:sym typeface="Brush Script MT" charset="0"/>
              </a:rPr>
              <a:t>3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7709"/>
            <a:ext cx="3755998" cy="202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"/>
          <p:cNvSpPr>
            <a:spLocks/>
          </p:cNvSpPr>
          <p:nvPr/>
        </p:nvSpPr>
        <p:spPr bwMode="auto">
          <a:xfrm>
            <a:off x="2559599" y="2196429"/>
            <a:ext cx="28693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4400" i="1">
                <a:solidFill>
                  <a:srgbClr val="0C569E"/>
                </a:solidFill>
                <a:latin typeface="Brush Script MT" charset="0"/>
                <a:ea typeface="Brush Script MT" charset="0"/>
                <a:cs typeface="Brush Script MT" charset="0"/>
                <a:sym typeface="Brush Script MT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2334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" y="0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06968" y="178595"/>
            <a:ext cx="3000375" cy="1011555"/>
          </a:xfrm>
          <a:ln/>
        </p:spPr>
        <p:txBody>
          <a:bodyPr lIns="17145" tIns="17145" rIns="17145" bIns="17145"/>
          <a:lstStyle/>
          <a:p>
            <a:pPr marL="188593" indent="-188593">
              <a:spcBef>
                <a:spcPct val="0"/>
              </a:spcBef>
              <a:buNone/>
            </a:pPr>
            <a:r>
              <a:rPr lang="en-US">
                <a:solidFill>
                  <a:srgbClr val="FFFFFF"/>
                </a:solidFill>
              </a:rPr>
              <a:t>      1 iteration</a:t>
            </a:r>
          </a:p>
          <a:p>
            <a:pPr marL="188593" indent="-188593">
              <a:spcBef>
                <a:spcPts val="450"/>
              </a:spcBef>
              <a:buNone/>
            </a:pPr>
            <a:r>
              <a:rPr lang="en-US">
                <a:solidFill>
                  <a:srgbClr val="FFFFFF"/>
                </a:solidFill>
              </a:rPr>
              <a:t>      2 million photons</a:t>
            </a:r>
          </a:p>
          <a:p>
            <a:pPr marL="188593" indent="-188593">
              <a:spcBef>
                <a:spcPts val="450"/>
              </a:spcBef>
              <a:buNone/>
            </a:pPr>
            <a:endParaRPr lang="en-US"/>
          </a:p>
          <a:p>
            <a:pPr marL="188593" indent="-188593">
              <a:spcBef>
                <a:spcPts val="45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4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" y="0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9570" name="Rectangle 2"/>
          <p:cNvSpPr>
            <a:spLocks/>
          </p:cNvSpPr>
          <p:nvPr/>
        </p:nvSpPr>
        <p:spPr bwMode="auto">
          <a:xfrm>
            <a:off x="4306968" y="178595"/>
            <a:ext cx="2988945" cy="101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10 iterations</a:t>
            </a:r>
          </a:p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20 million photons</a:t>
            </a:r>
          </a:p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endParaRPr lang="en-US" sz="2400">
              <a:solidFill>
                <a:srgbClr val="784A2B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endParaRPr lang="en-US" sz="2400">
              <a:solidFill>
                <a:srgbClr val="784A2B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" y="0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1618" name="Rectangle 2"/>
          <p:cNvSpPr>
            <a:spLocks/>
          </p:cNvSpPr>
          <p:nvPr/>
        </p:nvSpPr>
        <p:spPr bwMode="auto">
          <a:xfrm>
            <a:off x="4306968" y="178595"/>
            <a:ext cx="2966085" cy="101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100 iterations</a:t>
            </a:r>
          </a:p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200 million photons</a:t>
            </a:r>
          </a:p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endParaRPr lang="en-US" sz="2400">
              <a:solidFill>
                <a:srgbClr val="784A2B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endParaRPr lang="en-US" sz="2400">
              <a:solidFill>
                <a:srgbClr val="784A2B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9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" y="0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3666" name="Rectangle 2"/>
          <p:cNvSpPr>
            <a:spLocks/>
          </p:cNvSpPr>
          <p:nvPr/>
        </p:nvSpPr>
        <p:spPr bwMode="auto">
          <a:xfrm>
            <a:off x="4306967" y="178595"/>
            <a:ext cx="2857500" cy="101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1000 iterations</a:t>
            </a:r>
          </a:p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2 billion photons</a:t>
            </a:r>
          </a:p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endParaRPr lang="en-US" sz="2400">
              <a:solidFill>
                <a:srgbClr val="784A2B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205738" indent="-205738">
              <a:lnSpc>
                <a:spcPct val="110000"/>
              </a:lnSpc>
              <a:spcBef>
                <a:spcPts val="456"/>
              </a:spcBef>
            </a:pPr>
            <a:endParaRPr lang="en-US" sz="2400">
              <a:solidFill>
                <a:srgbClr val="784A2B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7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Conclusions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400" y="762000"/>
            <a:ext cx="6807200" cy="3124200"/>
          </a:xfrm>
          <a:prstGeom prst="rect">
            <a:avLst/>
          </a:prstGeom>
        </p:spPr>
        <p:txBody>
          <a:bodyPr lIns="91437" tIns="45720" rIns="91437" bIns="45720"/>
          <a:lstStyle/>
          <a:p>
            <a:pPr lvl="0" eaLnBrk="1" hangingPunct="1">
              <a:spcBef>
                <a:spcPts val="200"/>
              </a:spcBef>
              <a:spcAft>
                <a:spcPts val="200"/>
              </a:spcAft>
              <a:buClr>
                <a:srgbClr val="D84820"/>
              </a:buClr>
              <a:buFont typeface="Wingdings" pitchFamily="-112" charset="2"/>
              <a:buChar char="§"/>
              <a:defRPr/>
            </a:pPr>
            <a:r>
              <a:rPr lang="en-US" sz="2000" dirty="0" smtClean="0">
                <a:solidFill>
                  <a:srgbClr val="787972"/>
                </a:solidFill>
                <a:ea typeface="ＭＳ Ｐゴシック" pitchFamily="-112" charset="-128"/>
              </a:rPr>
              <a:t>Progressive photon mapping without statistics</a:t>
            </a:r>
            <a:endParaRPr lang="en-US" sz="2000" dirty="0">
              <a:solidFill>
                <a:srgbClr val="787972"/>
              </a:solidFill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Simple radius update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Asymptotic convergence analysis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Trivial implementation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Applicable to arbitrary kernels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Generalizable to volumes, </a:t>
            </a:r>
            <a:br>
              <a:rPr lang="en-US" sz="2000" dirty="0" smtClean="0">
                <a:ea typeface="ＭＳ Ｐゴシック" pitchFamily="-112" charset="-128"/>
              </a:rPr>
            </a:br>
            <a:r>
              <a:rPr lang="en-US" sz="2000" dirty="0" smtClean="0">
                <a:ea typeface="ＭＳ Ｐゴシック" pitchFamily="-112" charset="-128"/>
              </a:rPr>
              <a:t>beams [</a:t>
            </a:r>
            <a:r>
              <a:rPr lang="en-US" sz="2000" dirty="0" err="1" smtClean="0">
                <a:ea typeface="ＭＳ Ｐゴシック" pitchFamily="-112" charset="-128"/>
              </a:rPr>
              <a:t>Jarosz</a:t>
            </a:r>
            <a:r>
              <a:rPr lang="en-US" sz="2000" dirty="0" smtClean="0">
                <a:ea typeface="ＭＳ Ｐゴシック" pitchFamily="-112" charset="-128"/>
              </a:rPr>
              <a:t> et al. 2011]</a:t>
            </a:r>
            <a:endParaRPr lang="en-US" sz="1800" dirty="0">
              <a:ea typeface="ＭＳ Ｐゴシック" pitchFamily="-112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 rot="20457859">
            <a:off x="4295547" y="1258434"/>
            <a:ext cx="2971800" cy="2438400"/>
            <a:chOff x="4267200" y="1524000"/>
            <a:chExt cx="2971800" cy="2438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668" y="2133600"/>
              <a:ext cx="1905000" cy="103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Explosion 1 2"/>
            <p:cNvSpPr/>
            <p:nvPr/>
          </p:nvSpPr>
          <p:spPr>
            <a:xfrm>
              <a:off x="4267200" y="1524000"/>
              <a:ext cx="2971800" cy="2438400"/>
            </a:xfrm>
            <a:prstGeom prst="irregularSeal1">
              <a:avLst/>
            </a:prstGeom>
            <a:noFill/>
            <a:ln w="34925">
              <a:solidFill>
                <a:schemeClr val="bg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8406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Bias-variance </a:t>
            </a: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trade-off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400" y="762000"/>
            <a:ext cx="6807200" cy="3124200"/>
          </a:xfrm>
          <a:prstGeom prst="rect">
            <a:avLst/>
          </a:prstGeom>
        </p:spPr>
        <p:txBody>
          <a:bodyPr lIns="91437" tIns="45720" rIns="91437" bIns="45720"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>
                <a:ea typeface="ＭＳ Ｐゴシック" pitchFamily="-112" charset="-128"/>
              </a:rPr>
              <a:t>Larger </a:t>
            </a:r>
            <a:r>
              <a:rPr lang="en-US" sz="2000" dirty="0" smtClean="0">
                <a:ea typeface="ＭＳ Ｐゴシック" pitchFamily="-112" charset="-128"/>
              </a:rPr>
              <a:t>kernels</a:t>
            </a:r>
            <a:endParaRPr lang="en-US" sz="2000" dirty="0">
              <a:ea typeface="ＭＳ Ｐゴシック" pitchFamily="-112" charset="-128"/>
            </a:endParaRP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1400" dirty="0">
                <a:ea typeface="ＭＳ Ｐゴシック" pitchFamily="-112" charset="-128"/>
              </a:rPr>
              <a:t>Lower variance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1400" dirty="0">
                <a:ea typeface="ＭＳ Ｐゴシック" pitchFamily="-112" charset="-128"/>
              </a:rPr>
              <a:t>Higher bias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>
                <a:ea typeface="ＭＳ Ｐゴシック" pitchFamily="-112" charset="-128"/>
              </a:rPr>
              <a:t>Smaller </a:t>
            </a:r>
            <a:r>
              <a:rPr lang="en-US" sz="2000" dirty="0" smtClean="0">
                <a:ea typeface="ＭＳ Ｐゴシック" pitchFamily="-112" charset="-128"/>
              </a:rPr>
              <a:t>kernels</a:t>
            </a:r>
            <a:endParaRPr lang="en-US" sz="2000" dirty="0">
              <a:ea typeface="ＭＳ Ｐゴシック" pitchFamily="-112" charset="-128"/>
            </a:endParaRP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1400" dirty="0">
                <a:ea typeface="ＭＳ Ｐゴシック" pitchFamily="-112" charset="-128"/>
              </a:rPr>
              <a:t>Higher variance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1400" dirty="0">
                <a:ea typeface="ＭＳ Ｐゴシック" pitchFamily="-112" charset="-128"/>
              </a:rPr>
              <a:t>Lower bias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>
                <a:ea typeface="ＭＳ Ｐゴシック" pitchFamily="-112" charset="-128"/>
              </a:rPr>
              <a:t>Vanishing variance and bias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1400" dirty="0">
                <a:ea typeface="ＭＳ Ｐゴシック" pitchFamily="-112" charset="-128"/>
              </a:rPr>
              <a:t>Infinitely many photons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1400" dirty="0">
                <a:ea typeface="ＭＳ Ｐゴシック" pitchFamily="-112" charset="-128"/>
              </a:rPr>
              <a:t>Infinitely small </a:t>
            </a:r>
            <a:r>
              <a:rPr lang="en-US" sz="1400" dirty="0" smtClean="0">
                <a:ea typeface="ＭＳ Ｐゴシック" pitchFamily="-112" charset="-128"/>
              </a:rPr>
              <a:t>kernels</a:t>
            </a:r>
            <a:endParaRPr lang="en-US" sz="1400" dirty="0">
              <a:ea typeface="ＭＳ Ｐゴシック" pitchFamily="-112" charset="-128"/>
            </a:endParaRP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endParaRPr lang="en-US" sz="14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80092" y="1960353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7" name="Oval 6"/>
          <p:cNvSpPr/>
          <p:nvPr/>
        </p:nvSpPr>
        <p:spPr>
          <a:xfrm>
            <a:off x="5503892" y="2357735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8" name="Oval 7"/>
          <p:cNvSpPr/>
          <p:nvPr/>
        </p:nvSpPr>
        <p:spPr>
          <a:xfrm>
            <a:off x="5732492" y="2357735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9" name="Oval 8"/>
          <p:cNvSpPr/>
          <p:nvPr/>
        </p:nvSpPr>
        <p:spPr>
          <a:xfrm>
            <a:off x="5884892" y="2129135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0" name="Oval 9"/>
          <p:cNvSpPr/>
          <p:nvPr/>
        </p:nvSpPr>
        <p:spPr>
          <a:xfrm>
            <a:off x="5275292" y="2281535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1" name="Oval 10"/>
          <p:cNvSpPr/>
          <p:nvPr/>
        </p:nvSpPr>
        <p:spPr>
          <a:xfrm>
            <a:off x="5580092" y="2510135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2" name="Oval 11"/>
          <p:cNvSpPr/>
          <p:nvPr/>
        </p:nvSpPr>
        <p:spPr>
          <a:xfrm>
            <a:off x="5351492" y="2052935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3" name="Oval 12"/>
          <p:cNvSpPr/>
          <p:nvPr/>
        </p:nvSpPr>
        <p:spPr>
          <a:xfrm>
            <a:off x="5032896" y="2510135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4" name="Oval 13"/>
          <p:cNvSpPr/>
          <p:nvPr/>
        </p:nvSpPr>
        <p:spPr>
          <a:xfrm>
            <a:off x="4880496" y="27432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5" name="Oval 14"/>
          <p:cNvSpPr/>
          <p:nvPr/>
        </p:nvSpPr>
        <p:spPr>
          <a:xfrm>
            <a:off x="5261496" y="29718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6" name="Oval 15"/>
          <p:cNvSpPr/>
          <p:nvPr/>
        </p:nvSpPr>
        <p:spPr>
          <a:xfrm>
            <a:off x="4956696" y="17526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7" name="Oval 16"/>
          <p:cNvSpPr/>
          <p:nvPr/>
        </p:nvSpPr>
        <p:spPr>
          <a:xfrm>
            <a:off x="4728096" y="19812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9" name="Oval 18"/>
          <p:cNvSpPr/>
          <p:nvPr/>
        </p:nvSpPr>
        <p:spPr>
          <a:xfrm>
            <a:off x="5794896" y="28194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20" name="Oval 19"/>
          <p:cNvSpPr/>
          <p:nvPr/>
        </p:nvSpPr>
        <p:spPr>
          <a:xfrm>
            <a:off x="6480696" y="28956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21" name="Oval 20"/>
          <p:cNvSpPr/>
          <p:nvPr/>
        </p:nvSpPr>
        <p:spPr>
          <a:xfrm>
            <a:off x="6633096" y="23622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22" name="Oval 21"/>
          <p:cNvSpPr/>
          <p:nvPr/>
        </p:nvSpPr>
        <p:spPr>
          <a:xfrm>
            <a:off x="6252096" y="25146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23" name="Oval 22"/>
          <p:cNvSpPr/>
          <p:nvPr/>
        </p:nvSpPr>
        <p:spPr>
          <a:xfrm>
            <a:off x="6404496" y="20574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24" name="Oval 23"/>
          <p:cNvSpPr/>
          <p:nvPr/>
        </p:nvSpPr>
        <p:spPr>
          <a:xfrm>
            <a:off x="6480696" y="12192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25" name="Oval 24"/>
          <p:cNvSpPr/>
          <p:nvPr/>
        </p:nvSpPr>
        <p:spPr>
          <a:xfrm>
            <a:off x="6099696" y="14478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26" name="Oval 25"/>
          <p:cNvSpPr/>
          <p:nvPr/>
        </p:nvSpPr>
        <p:spPr>
          <a:xfrm>
            <a:off x="5261496" y="14478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27" name="Oval 26"/>
          <p:cNvSpPr/>
          <p:nvPr/>
        </p:nvSpPr>
        <p:spPr>
          <a:xfrm>
            <a:off x="4804296" y="12954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28" name="Oval 27"/>
          <p:cNvSpPr/>
          <p:nvPr/>
        </p:nvSpPr>
        <p:spPr>
          <a:xfrm>
            <a:off x="5794896" y="1143000"/>
            <a:ext cx="152400" cy="152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4" name="Oval 3"/>
          <p:cNvSpPr/>
          <p:nvPr/>
        </p:nvSpPr>
        <p:spPr>
          <a:xfrm>
            <a:off x="5249892" y="1807953"/>
            <a:ext cx="879982" cy="879982"/>
          </a:xfrm>
          <a:prstGeom prst="ellipse">
            <a:avLst/>
          </a:prstGeom>
          <a:solidFill>
            <a:srgbClr val="0070C0">
              <a:alpha val="39000"/>
            </a:srgbClr>
          </a:solidFill>
          <a:ln w="50800">
            <a:solidFill>
              <a:srgbClr val="1D3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2" name="TextBox 1"/>
          <p:cNvSpPr txBox="1"/>
          <p:nvPr/>
        </p:nvSpPr>
        <p:spPr>
          <a:xfrm>
            <a:off x="4267200" y="3037579"/>
            <a:ext cx="841897" cy="307777"/>
          </a:xfrm>
          <a:prstGeom prst="rect">
            <a:avLst/>
          </a:prstGeom>
          <a:noFill/>
        </p:spPr>
        <p:txBody>
          <a:bodyPr wrap="none" lIns="91437" tIns="45720" rIns="91437" bIns="45720" rtlCol="0">
            <a:spAutoFit/>
          </a:bodyPr>
          <a:lstStyle/>
          <a:p>
            <a:r>
              <a:rPr lang="de-CH" sz="1400" dirty="0"/>
              <a:t>Photons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26424" y="3345353"/>
            <a:ext cx="1806905" cy="523220"/>
          </a:xfrm>
          <a:prstGeom prst="rect">
            <a:avLst/>
          </a:prstGeom>
          <a:noFill/>
        </p:spPr>
        <p:txBody>
          <a:bodyPr wrap="none" lIns="91437" tIns="45720" rIns="91437" bIns="45720" rtlCol="0">
            <a:spAutoFit/>
          </a:bodyPr>
          <a:lstStyle/>
          <a:p>
            <a:pPr algn="ctr"/>
            <a:r>
              <a:rPr lang="de-CH" sz="1400" dirty="0"/>
              <a:t>Radiance estimation</a:t>
            </a:r>
            <a:br>
              <a:rPr lang="de-CH" sz="1400" dirty="0"/>
            </a:br>
            <a:r>
              <a:rPr lang="de-CH" sz="1400" dirty="0"/>
              <a:t>kernel</a:t>
            </a:r>
          </a:p>
        </p:txBody>
      </p:sp>
      <p:cxnSp>
        <p:nvCxnSpPr>
          <p:cNvPr id="32" name="Straight Arrow Connector 31"/>
          <p:cNvCxnSpPr>
            <a:stCxn id="30" idx="0"/>
          </p:cNvCxnSpPr>
          <p:nvPr/>
        </p:nvCxnSpPr>
        <p:spPr>
          <a:xfrm flipH="1" flipV="1">
            <a:off x="5694650" y="2357735"/>
            <a:ext cx="435227" cy="987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" idx="0"/>
            <a:endCxn id="14" idx="3"/>
          </p:cNvCxnSpPr>
          <p:nvPr/>
        </p:nvCxnSpPr>
        <p:spPr>
          <a:xfrm flipV="1">
            <a:off x="4688148" y="2873282"/>
            <a:ext cx="214666" cy="164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23296" y="762000"/>
            <a:ext cx="2509015" cy="400110"/>
          </a:xfrm>
          <a:prstGeom prst="rect">
            <a:avLst/>
          </a:prstGeom>
          <a:noFill/>
        </p:spPr>
        <p:txBody>
          <a:bodyPr wrap="none" lIns="91437" tIns="45720" rIns="91437" bIns="45720" rtlCol="0">
            <a:spAutoFit/>
          </a:bodyPr>
          <a:lstStyle/>
          <a:p>
            <a:pPr algn="ctr"/>
            <a:r>
              <a:rPr lang="de-CH" sz="2000" dirty="0" smtClean="0"/>
              <a:t>Radiance estimation</a:t>
            </a:r>
            <a:endParaRPr lang="de-CH" sz="2000" dirty="0"/>
          </a:p>
        </p:txBody>
      </p:sp>
      <p:sp>
        <p:nvSpPr>
          <p:cNvPr id="3" name="Multiply 2"/>
          <p:cNvSpPr/>
          <p:nvPr/>
        </p:nvSpPr>
        <p:spPr>
          <a:xfrm>
            <a:off x="5578502" y="2141551"/>
            <a:ext cx="232296" cy="228600"/>
          </a:xfrm>
          <a:prstGeom prst="mathMultiply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19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Progressive photon mapping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400" y="762000"/>
            <a:ext cx="6807200" cy="3124200"/>
          </a:xfrm>
          <a:prstGeom prst="rect">
            <a:avLst/>
          </a:prstGeom>
        </p:spPr>
        <p:txBody>
          <a:bodyPr lIns="91437" tIns="45720" rIns="91437" bIns="45720">
            <a:normAutofit fontScale="92500" lnSpcReduction="20000"/>
          </a:bodyPr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>
                <a:ea typeface="ＭＳ Ｐゴシック" pitchFamily="-112" charset="-128"/>
              </a:rPr>
              <a:t>Breaking the variance-bias trade </a:t>
            </a:r>
            <a:r>
              <a:rPr lang="en-US" sz="2000" dirty="0" smtClean="0">
                <a:ea typeface="ＭＳ Ｐゴシック" pitchFamily="-112" charset="-128"/>
              </a:rPr>
              <a:t>off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2000" dirty="0" smtClean="0">
                <a:ea typeface="ＭＳ Ｐゴシック" pitchFamily="-112" charset="-128"/>
              </a:rPr>
              <a:t/>
            </a:r>
            <a:br>
              <a:rPr lang="en-US" sz="2000" dirty="0" smtClean="0">
                <a:ea typeface="ＭＳ Ｐゴシック" pitchFamily="-112" charset="-128"/>
              </a:rPr>
            </a:br>
            <a:r>
              <a:rPr lang="en-US" sz="2000" b="1" dirty="0" smtClean="0">
                <a:ea typeface="ＭＳ Ｐゴシック" pitchFamily="-112" charset="-128"/>
              </a:rPr>
              <a:t>Basic algorithm</a:t>
            </a:r>
            <a:endParaRPr lang="en-US" sz="2000" b="1" dirty="0"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>
                <a:ea typeface="ＭＳ Ｐゴシック" pitchFamily="-112" charset="-128"/>
              </a:rPr>
              <a:t>Iterate over photon mapping steps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>
                <a:ea typeface="ＭＳ Ｐゴシック" pitchFamily="-112" charset="-128"/>
              </a:rPr>
              <a:t>Reduce kernel size in each </a:t>
            </a:r>
            <a:r>
              <a:rPr lang="en-US" sz="2000" dirty="0" smtClean="0">
                <a:ea typeface="ＭＳ Ｐゴシック" pitchFamily="-112" charset="-128"/>
              </a:rPr>
              <a:t>step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Accumulate results</a:t>
            </a:r>
            <a:endParaRPr lang="en-US" sz="2000" dirty="0" smtClean="0"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endParaRPr lang="en-US" sz="2000" dirty="0">
              <a:ea typeface="ＭＳ Ｐゴシック" pitchFamily="-112" charset="-128"/>
            </a:endParaRP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2000" b="1" dirty="0" smtClean="0">
                <a:ea typeface="ＭＳ Ｐゴシック" pitchFamily="-112" charset="-128"/>
              </a:rPr>
              <a:t>Advantages</a:t>
            </a:r>
            <a:endParaRPr lang="en-US" sz="2000" b="1" dirty="0"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>
                <a:ea typeface="ＭＳ Ｐゴシック" pitchFamily="-112" charset="-128"/>
              </a:rPr>
              <a:t>Bias and variance </a:t>
            </a:r>
            <a:r>
              <a:rPr lang="en-US" sz="2000" dirty="0" smtClean="0">
                <a:ea typeface="ＭＳ Ｐゴシック" pitchFamily="-112" charset="-128"/>
              </a:rPr>
              <a:t>vanish over </a:t>
            </a:r>
            <a:r>
              <a:rPr lang="en-US" sz="2000" dirty="0" smtClean="0">
                <a:ea typeface="ＭＳ Ｐゴシック" pitchFamily="-112" charset="-128"/>
              </a:rPr>
              <a:t>iterations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</a:rPr>
              <a:t>Avoid memory bottleneck</a:t>
            </a:r>
            <a:endParaRPr lang="en-US" sz="2000" dirty="0"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91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2000" b="1" dirty="0" smtClean="0">
                <a:ea typeface="ＭＳ Ｐゴシック" pitchFamily="-112" charset="-128"/>
              </a:rPr>
              <a:t>What’s the right strategy to reduce kernel sizes?</a:t>
            </a:r>
            <a:endParaRPr lang="en-US" sz="2000" b="1" dirty="0">
              <a:ea typeface="ＭＳ Ｐゴシック" pitchFamily="-112" charset="-128"/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en-US" sz="2000" b="1" dirty="0" smtClean="0">
              <a:ea typeface="ＭＳ Ｐゴシック" pitchFamily="-112" charset="-128"/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2000" b="1" dirty="0" smtClean="0">
                <a:ea typeface="ＭＳ Ｐゴシック" pitchFamily="-112" charset="-128"/>
              </a:rPr>
              <a:t>Hachisuka </a:t>
            </a:r>
            <a:r>
              <a:rPr lang="en-US" sz="2000" b="1" dirty="0">
                <a:ea typeface="ＭＳ Ｐゴシック" pitchFamily="-112" charset="-128"/>
              </a:rPr>
              <a:t>et al</a:t>
            </a:r>
            <a:r>
              <a:rPr lang="en-US" sz="2000" b="1" dirty="0" smtClean="0">
                <a:ea typeface="ＭＳ Ｐゴシック" pitchFamily="-112" charset="-128"/>
              </a:rPr>
              <a:t>. [SIGGRAPH Asia 2008]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dirty="0">
                <a:ea typeface="ＭＳ Ｐゴシック" pitchFamily="-112" charset="-128"/>
              </a:rPr>
              <a:t>R</a:t>
            </a:r>
            <a:r>
              <a:rPr lang="en-US" sz="2000" dirty="0" smtClean="0">
                <a:ea typeface="ＭＳ Ｐゴシック" pitchFamily="-112" charset="-128"/>
              </a:rPr>
              <a:t>educe </a:t>
            </a:r>
            <a:r>
              <a:rPr lang="en-US" sz="2000" dirty="0">
                <a:ea typeface="ＭＳ Ｐゴシック" pitchFamily="-112" charset="-128"/>
              </a:rPr>
              <a:t>kernel based on empirical statistics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en-US" sz="2000" dirty="0" smtClean="0">
              <a:ea typeface="ＭＳ Ｐゴシック" pitchFamily="-112" charset="-128"/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2000" b="1" dirty="0" smtClean="0">
                <a:ea typeface="ＭＳ Ｐゴシック" pitchFamily="-112" charset="-128"/>
              </a:rPr>
              <a:t>Our approach</a:t>
            </a:r>
            <a:r>
              <a:rPr lang="en-US" sz="2000" dirty="0" smtClean="0">
                <a:ea typeface="ＭＳ Ｐゴシック" pitchFamily="-112" charset="-128"/>
              </a:rPr>
              <a:t> </a:t>
            </a:r>
            <a:r>
              <a:rPr lang="en-US" sz="2000" b="1" dirty="0" smtClean="0">
                <a:ea typeface="ＭＳ Ｐゴシック" pitchFamily="-112" charset="-128"/>
              </a:rPr>
              <a:t>[ACM TOG 2011]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dirty="0" smtClean="0">
                <a:ea typeface="ＭＳ Ｐゴシック" pitchFamily="-112" charset="-128"/>
              </a:rPr>
              <a:t>“Blindly</a:t>
            </a:r>
            <a:r>
              <a:rPr lang="en-US" sz="2000" dirty="0">
                <a:ea typeface="ＭＳ Ｐゴシック" pitchFamily="-112" charset="-128"/>
              </a:rPr>
              <a:t>” reduce kernel by fixed factor</a:t>
            </a:r>
          </a:p>
          <a:p>
            <a:endParaRPr lang="de-CH" sz="2000" dirty="0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Progressive photon mapping</a:t>
            </a:r>
          </a:p>
        </p:txBody>
      </p:sp>
    </p:spTree>
    <p:extLst>
      <p:ext uri="{BB962C8B-B14F-4D97-AF65-F5344CB8AC3E}">
        <p14:creationId xmlns:p14="http://schemas.microsoft.com/office/powerpoint/2010/main" val="41534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5184"/>
            <a:ext cx="2633327" cy="287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Probabilistic analysis</a:t>
            </a:r>
            <a:endParaRPr lang="en-US" sz="2000" b="1" dirty="0">
              <a:solidFill>
                <a:schemeClr val="bg2"/>
              </a:solidFill>
              <a:effectLst>
                <a:outerShdw blurRad="50800" dist="38100" dir="2700000" algn="tl" rotWithShape="0">
                  <a:schemeClr val="accent4">
                    <a:alpha val="43000"/>
                  </a:schemeClr>
                </a:outerShdw>
              </a:effectLst>
              <a:latin typeface="Arial Bold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75069"/>
            <a:ext cx="2616233" cy="282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 Placeholder 1"/>
          <p:cNvSpPr>
            <a:spLocks noGrp="1"/>
          </p:cNvSpPr>
          <p:nvPr>
            <p:ph type="body" idx="1"/>
          </p:nvPr>
        </p:nvSpPr>
        <p:spPr>
          <a:xfrm>
            <a:off x="279400" y="762000"/>
            <a:ext cx="6807200" cy="3124200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900" dirty="0" smtClean="0">
                <a:ea typeface="ＭＳ Ｐゴシック" pitchFamily="-112" charset="-128"/>
              </a:rPr>
              <a:t>Consider output of radiance estimation as random variable</a:t>
            </a:r>
            <a:endParaRPr lang="en-US" sz="1900" dirty="0"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26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Radius reduction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400" y="762000"/>
            <a:ext cx="6807200" cy="3124200"/>
          </a:xfrm>
          <a:prstGeom prst="rect">
            <a:avLst/>
          </a:prstGeom>
        </p:spPr>
        <p:txBody>
          <a:bodyPr lIns="91437" tIns="45720" rIns="91437" bIns="45720"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1800" dirty="0">
                <a:ea typeface="ＭＳ Ｐゴシック" pitchFamily="-112" charset="-128"/>
              </a:rPr>
              <a:t>Iteration step </a:t>
            </a:r>
            <a:r>
              <a:rPr lang="fr-CH" sz="1800" i="1" dirty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1800" dirty="0">
              <a:ea typeface="ＭＳ Ｐゴシック" pitchFamily="-112" charset="-128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en-US" sz="1800" dirty="0">
                <a:ea typeface="ＭＳ Ｐゴシック" pitchFamily="-112" charset="-128"/>
              </a:rPr>
              <a:t>Radiance estimation radius</a:t>
            </a:r>
            <a:r>
              <a:rPr lang="fr-CH" sz="1800" i="1" dirty="0"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fr-CH" sz="18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r>
              <a:rPr lang="de-CH" sz="1800" dirty="0">
                <a:ea typeface="ＭＳ Ｐゴシック" pitchFamily="-112" charset="-128"/>
                <a:cs typeface="Times New Roman" pitchFamily="18" charset="0"/>
              </a:rPr>
              <a:t>Parameter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0 &lt; </a:t>
            </a:r>
            <a:r>
              <a:rPr lang="fr-CH" sz="1800" dirty="0">
                <a:latin typeface="Symbol" pitchFamily="18" charset="2"/>
                <a:cs typeface="Times New Roman" pitchFamily="18" charset="0"/>
              </a:rPr>
              <a:t>a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&lt; 1</a:t>
            </a:r>
            <a:endParaRPr lang="fr-CH" sz="18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" pitchFamily="-112" charset="2"/>
              <a:buChar char="§"/>
              <a:defRPr/>
            </a:pPr>
            <a:endParaRPr lang="en-US" sz="1800" dirty="0">
              <a:ea typeface="ＭＳ Ｐゴシック" pitchFamily="-112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1200"/>
            <a:ext cx="2743200" cy="149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879" y="3581400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Theory and derivation [Knaus and Zwicker 2011]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7042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Convergence analysis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44" y="793217"/>
            <a:ext cx="2660164" cy="274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793217"/>
            <a:ext cx="2590445" cy="272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696498" y="3520289"/>
            <a:ext cx="404593" cy="404593"/>
          </a:xfrm>
          <a:prstGeom prst="ellipse">
            <a:avLst/>
          </a:prstGeom>
          <a:noFill/>
          <a:ln w="50800">
            <a:solidFill>
              <a:srgbClr val="1D3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7" name="Oval 6"/>
          <p:cNvSpPr/>
          <p:nvPr/>
        </p:nvSpPr>
        <p:spPr>
          <a:xfrm>
            <a:off x="1466219" y="3621440"/>
            <a:ext cx="202297" cy="202297"/>
          </a:xfrm>
          <a:prstGeom prst="ellipse">
            <a:avLst/>
          </a:prstGeom>
          <a:noFill/>
          <a:ln w="50800">
            <a:solidFill>
              <a:srgbClr val="1D3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8" name="Oval 7"/>
          <p:cNvSpPr/>
          <p:nvPr/>
        </p:nvSpPr>
        <p:spPr>
          <a:xfrm>
            <a:off x="2033638" y="3672011"/>
            <a:ext cx="101148" cy="101148"/>
          </a:xfrm>
          <a:prstGeom prst="ellipse">
            <a:avLst/>
          </a:prstGeom>
          <a:noFill/>
          <a:ln w="50800">
            <a:solidFill>
              <a:srgbClr val="1D3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9" name="Oval 8"/>
          <p:cNvSpPr/>
          <p:nvPr/>
        </p:nvSpPr>
        <p:spPr>
          <a:xfrm>
            <a:off x="2499912" y="3697298"/>
            <a:ext cx="50574" cy="50574"/>
          </a:xfrm>
          <a:prstGeom prst="ellipse">
            <a:avLst/>
          </a:prstGeom>
          <a:noFill/>
          <a:ln w="50800">
            <a:solidFill>
              <a:srgbClr val="1D3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cxnSp>
        <p:nvCxnSpPr>
          <p:cNvPr id="10" name="Straight Connector 9"/>
          <p:cNvCxnSpPr/>
          <p:nvPr/>
        </p:nvCxnSpPr>
        <p:spPr>
          <a:xfrm>
            <a:off x="1201843" y="3725431"/>
            <a:ext cx="17981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62318" y="3725431"/>
            <a:ext cx="17981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35803" y="3725431"/>
            <a:ext cx="17981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074832" y="3521450"/>
            <a:ext cx="404593" cy="404593"/>
          </a:xfrm>
          <a:prstGeom prst="ellipse">
            <a:avLst/>
          </a:prstGeom>
          <a:noFill/>
          <a:ln w="50800">
            <a:solidFill>
              <a:srgbClr val="1D3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4" name="Oval 13"/>
          <p:cNvSpPr/>
          <p:nvPr/>
        </p:nvSpPr>
        <p:spPr>
          <a:xfrm>
            <a:off x="4844552" y="3622601"/>
            <a:ext cx="202297" cy="202297"/>
          </a:xfrm>
          <a:prstGeom prst="ellipse">
            <a:avLst/>
          </a:prstGeom>
          <a:noFill/>
          <a:ln w="50800">
            <a:solidFill>
              <a:srgbClr val="1D3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5" name="Oval 14"/>
          <p:cNvSpPr/>
          <p:nvPr/>
        </p:nvSpPr>
        <p:spPr>
          <a:xfrm>
            <a:off x="5411971" y="3673172"/>
            <a:ext cx="101148" cy="101148"/>
          </a:xfrm>
          <a:prstGeom prst="ellipse">
            <a:avLst/>
          </a:prstGeom>
          <a:noFill/>
          <a:ln w="50800">
            <a:solidFill>
              <a:srgbClr val="1D3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sp>
        <p:nvSpPr>
          <p:cNvPr id="16" name="Oval 15"/>
          <p:cNvSpPr/>
          <p:nvPr/>
        </p:nvSpPr>
        <p:spPr>
          <a:xfrm>
            <a:off x="5878245" y="3698460"/>
            <a:ext cx="50574" cy="50574"/>
          </a:xfrm>
          <a:prstGeom prst="ellipse">
            <a:avLst/>
          </a:prstGeom>
          <a:noFill/>
          <a:ln w="50800">
            <a:solidFill>
              <a:srgbClr val="1D3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20" rIns="91437" bIns="45720" rtlCol="0" anchor="ctr"/>
          <a:lstStyle/>
          <a:p>
            <a:pPr algn="ctr"/>
            <a:endParaRPr lang="de-CH"/>
          </a:p>
        </p:txBody>
      </p:sp>
      <p:cxnSp>
        <p:nvCxnSpPr>
          <p:cNvPr id="17" name="Straight Connector 16"/>
          <p:cNvCxnSpPr/>
          <p:nvPr/>
        </p:nvCxnSpPr>
        <p:spPr>
          <a:xfrm>
            <a:off x="4580177" y="3726592"/>
            <a:ext cx="17981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40652" y="3726592"/>
            <a:ext cx="17981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14138" y="3726592"/>
            <a:ext cx="17981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666763" y="1676400"/>
            <a:ext cx="1762237" cy="1002731"/>
            <a:chOff x="1666763" y="1676400"/>
            <a:chExt cx="1762237" cy="1002731"/>
          </a:xfrm>
        </p:grpSpPr>
        <p:sp>
          <p:nvSpPr>
            <p:cNvPr id="20" name="TextBox 19"/>
            <p:cNvSpPr txBox="1"/>
            <p:nvPr/>
          </p:nvSpPr>
          <p:spPr>
            <a:xfrm>
              <a:off x="1931927" y="1936802"/>
              <a:ext cx="1186543" cy="461665"/>
            </a:xfrm>
            <a:prstGeom prst="rect">
              <a:avLst/>
            </a:prstGeom>
            <a:noFill/>
          </p:spPr>
          <p:txBody>
            <a:bodyPr wrap="none" lIns="91437" tIns="45720" rIns="91437" bIns="45720" rtlCol="0">
              <a:spAutoFit/>
            </a:bodyPr>
            <a:lstStyle/>
            <a:p>
              <a:r>
                <a:rPr lang="de-CH" sz="2400" dirty="0">
                  <a:latin typeface="Times New Roman" pitchFamily="18" charset="0"/>
                  <a:cs typeface="Times New Roman" pitchFamily="18" charset="0"/>
                </a:rPr>
                <a:t>O(1/</a:t>
              </a:r>
              <a:r>
                <a:rPr lang="de-CH" sz="2400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de-CH" sz="2400" baseline="30000" dirty="0">
                  <a:latin typeface="Symbol" pitchFamily="18" charset="2"/>
                  <a:cs typeface="Times New Roman" pitchFamily="18" charset="0"/>
                </a:rPr>
                <a:t>a</a:t>
              </a:r>
              <a:r>
                <a:rPr lang="de-CH" sz="2400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" name="Explosion 1 1"/>
            <p:cNvSpPr/>
            <p:nvPr/>
          </p:nvSpPr>
          <p:spPr>
            <a:xfrm>
              <a:off x="1666763" y="1676400"/>
              <a:ext cx="1762237" cy="1002731"/>
            </a:xfrm>
            <a:prstGeom prst="irregularSeal1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52947" y="1251004"/>
            <a:ext cx="2057400" cy="1002731"/>
            <a:chOff x="4852947" y="1251004"/>
            <a:chExt cx="2057400" cy="1002731"/>
          </a:xfrm>
        </p:grpSpPr>
        <p:sp>
          <p:nvSpPr>
            <p:cNvPr id="21" name="TextBox 20"/>
            <p:cNvSpPr txBox="1"/>
            <p:nvPr/>
          </p:nvSpPr>
          <p:spPr>
            <a:xfrm>
              <a:off x="5199213" y="1475137"/>
              <a:ext cx="1358064" cy="461665"/>
            </a:xfrm>
            <a:prstGeom prst="rect">
              <a:avLst/>
            </a:prstGeom>
            <a:noFill/>
          </p:spPr>
          <p:txBody>
            <a:bodyPr wrap="none" lIns="91437" tIns="45720" rIns="91437" bIns="45720" rtlCol="0">
              <a:spAutoFit/>
            </a:bodyPr>
            <a:lstStyle/>
            <a:p>
              <a:r>
                <a:rPr lang="de-CH" sz="2400" dirty="0">
                  <a:latin typeface="Times New Roman" pitchFamily="18" charset="0"/>
                  <a:cs typeface="Times New Roman" pitchFamily="18" charset="0"/>
                </a:rPr>
                <a:t>O(1/</a:t>
              </a:r>
              <a:r>
                <a:rPr lang="de-CH" sz="2400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de-CH" sz="2400" baseline="30000" dirty="0">
                  <a:latin typeface="Times New Roman" pitchFamily="18" charset="0"/>
                  <a:cs typeface="Times New Roman" pitchFamily="18" charset="0"/>
                </a:rPr>
                <a:t>1-</a:t>
              </a:r>
              <a:r>
                <a:rPr lang="de-CH" sz="2400" baseline="30000" dirty="0">
                  <a:latin typeface="Symbol" pitchFamily="18" charset="2"/>
                  <a:cs typeface="Times New Roman" pitchFamily="18" charset="0"/>
                </a:rPr>
                <a:t>a</a:t>
              </a:r>
              <a:r>
                <a:rPr lang="de-CH" sz="2400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2" name="Explosion 1 21"/>
            <p:cNvSpPr/>
            <p:nvPr/>
          </p:nvSpPr>
          <p:spPr>
            <a:xfrm>
              <a:off x="4852947" y="1251004"/>
              <a:ext cx="2057400" cy="1002731"/>
            </a:xfrm>
            <a:prstGeom prst="irregularSeal1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0196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68467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5275" y="227958"/>
            <a:ext cx="6345238" cy="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9" tIns="36576" rIns="73149" bIns="365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Arial Bold" charset="0"/>
              </a:rPr>
              <a:t>Radius reduction</a:t>
            </a:r>
          </a:p>
        </p:txBody>
      </p:sp>
    </p:spTree>
    <p:extLst>
      <p:ext uri="{BB962C8B-B14F-4D97-AF65-F5344CB8AC3E}">
        <p14:creationId xmlns:p14="http://schemas.microsoft.com/office/powerpoint/2010/main" val="718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1">
      <a:dk1>
        <a:srgbClr val="141313"/>
      </a:dk1>
      <a:lt1>
        <a:srgbClr val="787972"/>
      </a:lt1>
      <a:dk2>
        <a:srgbClr val="FFEDD6"/>
      </a:dk2>
      <a:lt2>
        <a:srgbClr val="96714E"/>
      </a:lt2>
      <a:accent1>
        <a:srgbClr val="F5BF66"/>
      </a:accent1>
      <a:accent2>
        <a:srgbClr val="D74820"/>
      </a:accent2>
      <a:accent3>
        <a:srgbClr val="58453A"/>
      </a:accent3>
      <a:accent4>
        <a:srgbClr val="FFFFFE"/>
      </a:accent4>
      <a:accent5>
        <a:srgbClr val="F6C066"/>
      </a:accent5>
      <a:accent6>
        <a:srgbClr val="D84820"/>
      </a:accent6>
      <a:hlink>
        <a:srgbClr val="FFFFFE"/>
      </a:hlink>
      <a:folHlink>
        <a:srgbClr val="76777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Title and Content">
  <a:themeElements>
    <a:clrScheme name="">
      <a:dk1>
        <a:srgbClr val="784A2B"/>
      </a:dk1>
      <a:lt1>
        <a:srgbClr val="87B5D4"/>
      </a:lt1>
      <a:dk2>
        <a:srgbClr val="000000"/>
      </a:dk2>
      <a:lt2>
        <a:srgbClr val="333333"/>
      </a:lt2>
      <a:accent1>
        <a:srgbClr val="0C569E"/>
      </a:accent1>
      <a:accent2>
        <a:srgbClr val="333399"/>
      </a:accent2>
      <a:accent3>
        <a:srgbClr val="C3D7E6"/>
      </a:accent3>
      <a:accent4>
        <a:srgbClr val="653E23"/>
      </a:accent4>
      <a:accent5>
        <a:srgbClr val="AAB4CC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- Title and Content">
  <a:themeElements>
    <a:clrScheme name="">
      <a:dk1>
        <a:srgbClr val="784A2B"/>
      </a:dk1>
      <a:lt1>
        <a:srgbClr val="87B5D4"/>
      </a:lt1>
      <a:dk2>
        <a:srgbClr val="000000"/>
      </a:dk2>
      <a:lt2>
        <a:srgbClr val="333333"/>
      </a:lt2>
      <a:accent1>
        <a:srgbClr val="0C569E"/>
      </a:accent1>
      <a:accent2>
        <a:srgbClr val="333399"/>
      </a:accent2>
      <a:accent3>
        <a:srgbClr val="C3D7E6"/>
      </a:accent3>
      <a:accent4>
        <a:srgbClr val="653E23"/>
      </a:accent4>
      <a:accent5>
        <a:srgbClr val="AAB4CC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- Title and Content">
  <a:themeElements>
    <a:clrScheme name="">
      <a:dk1>
        <a:srgbClr val="784A2B"/>
      </a:dk1>
      <a:lt1>
        <a:srgbClr val="87B5D4"/>
      </a:lt1>
      <a:dk2>
        <a:srgbClr val="000000"/>
      </a:dk2>
      <a:lt2>
        <a:srgbClr val="333333"/>
      </a:lt2>
      <a:accent1>
        <a:srgbClr val="0C569E"/>
      </a:accent1>
      <a:accent2>
        <a:srgbClr val="333399"/>
      </a:accent2>
      <a:accent3>
        <a:srgbClr val="C3D7E6"/>
      </a:accent3>
      <a:accent4>
        <a:srgbClr val="653E23"/>
      </a:accent4>
      <a:accent5>
        <a:srgbClr val="AAB4CC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Helvetica Neue"/>
        <a:ea typeface="ヒラギノ角ゴ ProN W6"/>
        <a:cs typeface="ヒラギノ角ゴ ProN W6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559</Words>
  <Application>Microsoft Office PowerPoint</Application>
  <PresentationFormat>Custom</PresentationFormat>
  <Paragraphs>117</Paragraphs>
  <Slides>25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Custom Design</vt:lpstr>
      <vt:lpstr>Default - Title and Content</vt:lpstr>
      <vt:lpstr>1_Default - Title and Content</vt:lpstr>
      <vt:lpstr>2_Default - Title and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Arbitrary Kernels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Overby</dc:creator>
  <cp:lastModifiedBy>Matthias</cp:lastModifiedBy>
  <cp:revision>187</cp:revision>
  <dcterms:created xsi:type="dcterms:W3CDTF">2012-02-14T22:43:59Z</dcterms:created>
  <dcterms:modified xsi:type="dcterms:W3CDTF">2012-08-09T15:43:29Z</dcterms:modified>
</cp:coreProperties>
</file>